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74" r:id="rId3"/>
    <p:sldId id="281" r:id="rId4"/>
    <p:sldId id="279" r:id="rId5"/>
    <p:sldId id="30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CE7"/>
    <a:srgbClr val="112E76"/>
    <a:srgbClr val="C2DC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382" autoAdjust="0"/>
    <p:restoredTop sz="96327"/>
  </p:normalViewPr>
  <p:slideViewPr>
    <p:cSldViewPr snapToGrid="0" snapToObjects="1">
      <p:cViewPr>
        <p:scale>
          <a:sx n="74" d="100"/>
          <a:sy n="74" d="100"/>
        </p:scale>
        <p:origin x="4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6BE2B-0BEC-A741-9B28-31D2072EAA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940CE3-60BA-0441-BC2B-B1390FC679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1BBB1-ED0A-124F-915C-18DA73034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B967-CE8B-E74B-AC0D-2765BBE7899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E96FB-0D67-8E48-AD87-033DA092A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E87BC-6390-7141-8E9D-478E87EA2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A760-30DB-904A-85E2-77D083F96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46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92152-D498-2441-8840-542288B6D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41F72-655A-0349-9D31-3FE5FE2AED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12660-293B-1C49-87E0-A715C33D9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B967-CE8B-E74B-AC0D-2765BBE7899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47BA1-E627-564F-8C7D-1AFD1BE6F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F6403-9D99-C540-B4E8-42602B71F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A760-30DB-904A-85E2-77D083F96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548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FE068-953A-EF46-B473-F75827EDD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805B62-BE77-4A4A-B7DE-1B938C9A6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940F7-1491-B94E-B93F-0EA8785E6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B967-CE8B-E74B-AC0D-2765BBE7899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BE5A7-9EA8-2448-8030-E3A1CB602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527FF-C3CB-7B4F-83BF-78BEBB48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A760-30DB-904A-85E2-77D083F96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81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F2499-6F9D-224C-BBC9-264E29DBE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68134-FE7F-5942-91F3-788A70D684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8EEBEF-A3A9-A649-A043-D2E23F090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D0B88-5834-8D42-A4A4-AC674F6B8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B967-CE8B-E74B-AC0D-2765BBE7899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F85F48-AD86-574B-84FE-F7BC8AB94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F50A4D-5CF0-A341-946E-3C8414B96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A760-30DB-904A-85E2-77D083F96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729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A23F3-E41A-9B46-842A-91F123A24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F533B-3115-FE48-B23C-0114C3B92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7F14FB-DA57-2D48-8E06-10140594F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492A17-016C-5849-9B83-F1DD928B0D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F95796-F152-3C42-A36F-2C69C671D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9B8C65-069D-E449-8B06-98403ED20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B967-CE8B-E74B-AC0D-2765BBE7899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1FEF09-6C7B-7E48-B1F8-5EB39CCCF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8F1046-2419-3C4A-98FE-427743F63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A760-30DB-904A-85E2-77D083F96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08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8E410-F563-484D-B502-485886004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0A388B-2B0A-C041-8666-E8E293AED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B967-CE8B-E74B-AC0D-2765BBE7899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7CC919-49CF-154A-9303-6E4D8D74B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6CC47C-4EAF-7548-BB8B-B7702EA06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A760-30DB-904A-85E2-77D083F96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756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BB57A0-67CD-EE43-838E-16F295DEA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B967-CE8B-E74B-AC0D-2765BBE7899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559107-9073-A640-BA1C-77A155075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F264A9-CF65-6749-B639-471F530F6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A760-30DB-904A-85E2-77D083F96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072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2DBEA-04D9-3547-BF79-AC81BB4E7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3A370-4132-844D-94EA-E6B7FA4B4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4AD0D-3FB7-844B-A01D-231E5DE98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FE8560-D24F-D748-9F9D-98D879458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B967-CE8B-E74B-AC0D-2765BBE7899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B59D01-5555-E74A-959B-179CEC2B3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C4C777-144A-9F48-AB75-37568B85B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A760-30DB-904A-85E2-77D083F96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42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C7BBF-7F4D-4441-B01B-20D5FBBC3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5E7234-314C-2647-B1B6-EE23131CD0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24C11-ABE7-B24D-BD7C-CD3EB5154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151648-5281-6C4B-8814-3A2556A42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B967-CE8B-E74B-AC0D-2765BBE7899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EA1C31-77D7-B542-B81E-3EEA40A1F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2083DE-FDB8-024F-8345-EB007B942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A760-30DB-904A-85E2-77D083F96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20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CDB3C-A50D-334C-91DA-B44CA137E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D49630-341A-024E-A709-9FD0AB3C96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83CDB-7950-DE48-947D-0055F3F52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B967-CE8B-E74B-AC0D-2765BBE7899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67DC2-3F54-E840-ADB8-8B9D474F5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881BF-EC93-2946-B3A8-3E2D446EA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A760-30DB-904A-85E2-77D083F96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722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C226D2-5E52-0C4D-B3E2-FFF48F8295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4D401F-164F-CE4F-906B-F845B2B367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EF72E-8EFE-2641-9CB2-8B340699E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B967-CE8B-E74B-AC0D-2765BBE7899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E4CC6-C6E0-2C42-8A32-077468530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C4246-B9BA-E04A-9F04-3D3C8BA8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A760-30DB-904A-85E2-77D083F96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016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676A4B-9851-674E-B2A4-5CBFF1CF2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A71B3-8BE4-584D-B4EA-23B64D3E9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90F5E-03D1-4B40-8DFB-60CB856141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8B967-CE8B-E74B-AC0D-2765BBE7899D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E0406-CF50-CF46-A09A-FDCB65A2B1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0FEA6-0A12-C440-A5D3-A58B2B3E4C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1A760-30DB-904A-85E2-77D083F96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7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houses&#10;&#10;Description automatically generated with low confidence">
            <a:extLst>
              <a:ext uri="{FF2B5EF4-FFF2-40B4-BE49-F238E27FC236}">
                <a16:creationId xmlns:a16="http://schemas.microsoft.com/office/drawing/2014/main" id="{3D61A63B-E181-5B4C-B43B-0BF7ED5E1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02096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405D4F-C9C0-4046-9575-7B0A09371A57}"/>
              </a:ext>
            </a:extLst>
          </p:cNvPr>
          <p:cNvSpPr/>
          <p:nvPr/>
        </p:nvSpPr>
        <p:spPr>
          <a:xfrm>
            <a:off x="6124901" y="0"/>
            <a:ext cx="6096000" cy="6858000"/>
          </a:xfrm>
          <a:prstGeom prst="rect">
            <a:avLst/>
          </a:prstGeom>
          <a:solidFill>
            <a:srgbClr val="112E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7CB996-8589-BB45-93E2-3E25C2B95744}"/>
              </a:ext>
            </a:extLst>
          </p:cNvPr>
          <p:cNvSpPr txBox="1"/>
          <p:nvPr/>
        </p:nvSpPr>
        <p:spPr>
          <a:xfrm>
            <a:off x="6665143" y="148665"/>
            <a:ext cx="49927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300" dirty="0">
                <a:solidFill>
                  <a:schemeClr val="bg1"/>
                </a:solidFill>
                <a:latin typeface="Steelfish Rg" panose="020B0608020202040504" pitchFamily="34" charset="77"/>
              </a:rPr>
              <a:t>USET Tribal Best Practices Conference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6A98DB-DEF3-0A4A-8441-40EA2B4207FB}"/>
              </a:ext>
            </a:extLst>
          </p:cNvPr>
          <p:cNvSpPr txBox="1"/>
          <p:nvPr/>
        </p:nvSpPr>
        <p:spPr>
          <a:xfrm>
            <a:off x="6124902" y="1672056"/>
            <a:ext cx="61188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spc="300" dirty="0">
                <a:solidFill>
                  <a:schemeClr val="bg1"/>
                </a:solidFill>
                <a:latin typeface="Campton SemiBold" pitchFamily="2" charset="77"/>
              </a:rPr>
              <a:t>Supporting Native Businesses: </a:t>
            </a:r>
          </a:p>
          <a:p>
            <a:pPr algn="ctr"/>
            <a:r>
              <a:rPr lang="en-US" sz="2800" b="1" i="1" spc="300" dirty="0">
                <a:solidFill>
                  <a:schemeClr val="bg1"/>
                </a:solidFill>
                <a:latin typeface="Campton SemiBold" pitchFamily="2" charset="77"/>
              </a:rPr>
              <a:t>Rebuilding Tribal Trade through Entrepreneurship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30427D-3B21-F24D-9EC5-C4A783CA6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7467" y="5099259"/>
            <a:ext cx="4404123" cy="10964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F3533B-4BEA-426E-B947-B6BF0D4CBF0A}"/>
              </a:ext>
            </a:extLst>
          </p:cNvPr>
          <p:cNvSpPr txBox="1"/>
          <p:nvPr/>
        </p:nvSpPr>
        <p:spPr>
          <a:xfrm>
            <a:off x="6676546" y="4144554"/>
            <a:ext cx="4992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300" dirty="0">
                <a:solidFill>
                  <a:schemeClr val="bg1"/>
                </a:solidFill>
                <a:latin typeface="Steelfish Rg" panose="020B0608020202040504" pitchFamily="34" charset="77"/>
              </a:rPr>
              <a:t>Tribal Councilor Michele Scott</a:t>
            </a:r>
          </a:p>
          <a:p>
            <a:pPr algn="ctr"/>
            <a:r>
              <a:rPr lang="en-US" sz="1600" spc="300" dirty="0">
                <a:solidFill>
                  <a:schemeClr val="bg1"/>
                </a:solidFill>
                <a:latin typeface="Steelfish Rg" panose="020B0608020202040504" pitchFamily="34" charset="77"/>
              </a:rPr>
              <a:t>August 2024</a:t>
            </a:r>
          </a:p>
        </p:txBody>
      </p:sp>
    </p:spTree>
    <p:extLst>
      <p:ext uri="{BB962C8B-B14F-4D97-AF65-F5344CB8AC3E}">
        <p14:creationId xmlns:p14="http://schemas.microsoft.com/office/powerpoint/2010/main" val="2254660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7F45D1-E93C-A148-A6BE-D42C038D3BB8}"/>
              </a:ext>
            </a:extLst>
          </p:cNvPr>
          <p:cNvSpPr txBox="1"/>
          <p:nvPr/>
        </p:nvSpPr>
        <p:spPr>
          <a:xfrm>
            <a:off x="627103" y="400898"/>
            <a:ext cx="11337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pc="300" dirty="0">
                <a:solidFill>
                  <a:srgbClr val="112E76"/>
                </a:solidFill>
                <a:latin typeface="Campton Book" pitchFamily="2" charset="77"/>
              </a:rPr>
              <a:t>Mashantucket Pequot Community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A061B99-2912-F14E-A7EB-2F2D0A438321}"/>
              </a:ext>
            </a:extLst>
          </p:cNvPr>
          <p:cNvCxnSpPr>
            <a:cxnSpLocks/>
          </p:cNvCxnSpPr>
          <p:nvPr/>
        </p:nvCxnSpPr>
        <p:spPr>
          <a:xfrm>
            <a:off x="712163" y="956017"/>
            <a:ext cx="10767675" cy="0"/>
          </a:xfrm>
          <a:prstGeom prst="line">
            <a:avLst/>
          </a:prstGeom>
          <a:ln w="12700">
            <a:solidFill>
              <a:srgbClr val="00BC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BB9A794-3D41-3240-872F-6F65C99F3BE1}"/>
              </a:ext>
            </a:extLst>
          </p:cNvPr>
          <p:cNvSpPr txBox="1"/>
          <p:nvPr/>
        </p:nvSpPr>
        <p:spPr>
          <a:xfrm>
            <a:off x="598111" y="1536173"/>
            <a:ext cx="594988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buClr>
                <a:schemeClr val="bg2">
                  <a:lumMod val="50000"/>
                </a:schemeClr>
              </a:buClr>
            </a:pPr>
            <a:endParaRPr lang="en-US" sz="1600" b="1" dirty="0">
              <a:latin typeface="Avenir Next" panose="020B0503020202020204" pitchFamily="34" charset="0"/>
            </a:endParaRP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latin typeface="Avenir Next" panose="020B0503020202020204" pitchFamily="34" charset="0"/>
              </a:rPr>
              <a:t>~1220 enrolled members (70% adults) </a:t>
            </a:r>
          </a:p>
          <a:p>
            <a:pPr lvl="1" fontAlgn="base">
              <a:buClr>
                <a:schemeClr val="bg2">
                  <a:lumMod val="50000"/>
                </a:schemeClr>
              </a:buClr>
            </a:pPr>
            <a:endParaRPr lang="en-US" sz="1600" b="1" dirty="0">
              <a:latin typeface="Avenir Next" panose="020B0503020202020204" pitchFamily="34" charset="0"/>
            </a:endParaRP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latin typeface="Avenir Next" panose="020B0503020202020204" pitchFamily="34" charset="0"/>
              </a:rPr>
              <a:t>Majority live within 100 mile radius of reservation</a:t>
            </a: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sz="1600" b="1" dirty="0">
              <a:latin typeface="Avenir Next" panose="020B0503020202020204" pitchFamily="34" charset="0"/>
            </a:endParaRP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latin typeface="Avenir Next" panose="020B0503020202020204" pitchFamily="34" charset="0"/>
              </a:rPr>
              <a:t>Remainder of tribal members live in 31 states and 2 countries</a:t>
            </a:r>
          </a:p>
          <a:p>
            <a:pPr fontAlgn="base">
              <a:buClr>
                <a:schemeClr val="bg2">
                  <a:lumMod val="50000"/>
                </a:schemeClr>
              </a:buClr>
            </a:pPr>
            <a:endParaRPr lang="en-US" sz="1600" b="1" dirty="0">
              <a:latin typeface="Avenir Next" panose="020B0503020202020204" pitchFamily="34" charset="0"/>
            </a:endParaRP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latin typeface="Avenir Next" panose="020B0503020202020204" pitchFamily="34" charset="0"/>
              </a:rPr>
              <a:t>Economic Development Committee is constitutional standing committee</a:t>
            </a:r>
          </a:p>
          <a:p>
            <a:pPr fontAlgn="base">
              <a:buClr>
                <a:schemeClr val="bg2">
                  <a:lumMod val="50000"/>
                </a:schemeClr>
              </a:buClr>
            </a:pPr>
            <a:endParaRPr lang="en-US" sz="1600" b="1" dirty="0">
              <a:latin typeface="Avenir Next" panose="020B0503020202020204" pitchFamily="34" charset="0"/>
            </a:endParaRP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latin typeface="Avenir Next" panose="020B0503020202020204" pitchFamily="34" charset="0"/>
              </a:rPr>
              <a:t>Mashantucket Pequot Strategic Plan includes economic prosperity </a:t>
            </a: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sz="1600" b="1" dirty="0">
              <a:latin typeface="Avenir Next" panose="020B0503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8CC05E-FA5D-4C7A-8768-CA7625B7EA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71" t="2685" r="4070" b="4925"/>
          <a:stretch/>
        </p:blipFill>
        <p:spPr>
          <a:xfrm>
            <a:off x="6547995" y="1691640"/>
            <a:ext cx="5167814" cy="3474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3375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7F45D1-E93C-A148-A6BE-D42C038D3BB8}"/>
              </a:ext>
            </a:extLst>
          </p:cNvPr>
          <p:cNvSpPr txBox="1"/>
          <p:nvPr/>
        </p:nvSpPr>
        <p:spPr>
          <a:xfrm>
            <a:off x="627103" y="400898"/>
            <a:ext cx="11337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spc="300" dirty="0">
                <a:solidFill>
                  <a:srgbClr val="112E76"/>
                </a:solidFill>
                <a:latin typeface="Campton Book" pitchFamily="2" charset="77"/>
              </a:rPr>
              <a:t>Why Did This Become a Hot Topic?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A061B99-2912-F14E-A7EB-2F2D0A438321}"/>
              </a:ext>
            </a:extLst>
          </p:cNvPr>
          <p:cNvCxnSpPr>
            <a:cxnSpLocks/>
          </p:cNvCxnSpPr>
          <p:nvPr/>
        </p:nvCxnSpPr>
        <p:spPr>
          <a:xfrm>
            <a:off x="712163" y="956017"/>
            <a:ext cx="10767675" cy="0"/>
          </a:xfrm>
          <a:prstGeom prst="line">
            <a:avLst/>
          </a:prstGeom>
          <a:ln w="12700">
            <a:solidFill>
              <a:srgbClr val="00BC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BB9A794-3D41-3240-872F-6F65C99F3BE1}"/>
              </a:ext>
            </a:extLst>
          </p:cNvPr>
          <p:cNvSpPr txBox="1"/>
          <p:nvPr/>
        </p:nvSpPr>
        <p:spPr>
          <a:xfrm>
            <a:off x="797899" y="1347908"/>
            <a:ext cx="1099577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latin typeface="Avenir Next" panose="020B0503020202020204" pitchFamily="34" charset="0"/>
              </a:rPr>
              <a:t>Strategic objective for the Nation </a:t>
            </a:r>
          </a:p>
          <a:p>
            <a:endParaRPr lang="en-US" dirty="0"/>
          </a:p>
          <a:p>
            <a:r>
              <a:rPr lang="en-US" i="1" dirty="0"/>
              <a:t>The 7</a:t>
            </a:r>
            <a:r>
              <a:rPr lang="en-US" i="1" baseline="30000" dirty="0"/>
              <a:t>th</a:t>
            </a:r>
            <a:r>
              <a:rPr lang="en-US" i="1" dirty="0"/>
              <a:t> objective states that “Mashantucket Pequot Tribal Nation will sustain and grow our tribal economy.”</a:t>
            </a:r>
            <a:endParaRPr lang="en-US" sz="2000" b="1" i="1" dirty="0">
              <a:latin typeface="Avenir Next" panose="020B0503020202020204" pitchFamily="34" charset="0"/>
            </a:endParaRPr>
          </a:p>
          <a:p>
            <a:pPr lvl="1" fontAlgn="base">
              <a:buClr>
                <a:schemeClr val="bg2">
                  <a:lumMod val="50000"/>
                </a:schemeClr>
              </a:buClr>
            </a:pPr>
            <a:endParaRPr lang="en-US" sz="2000" b="1" dirty="0">
              <a:latin typeface="Avenir Next" panose="020B0503020202020204" pitchFamily="34" charset="0"/>
            </a:endParaRP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latin typeface="Avenir Next" panose="020B0503020202020204" pitchFamily="34" charset="0"/>
              </a:rPr>
              <a:t>COVID-19 highlighted the individual prioritization of self-determination </a:t>
            </a: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sz="2000" b="1" dirty="0">
              <a:latin typeface="Avenir Next" panose="020B0503020202020204" pitchFamily="34" charset="0"/>
            </a:endParaRP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latin typeface="Avenir Next" panose="020B0503020202020204" pitchFamily="34" charset="0"/>
              </a:rPr>
              <a:t>Piecemeal efforts with good intentions </a:t>
            </a:r>
          </a:p>
          <a:p>
            <a:pPr marL="742950" lvl="1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" panose="020B0503020202020204" pitchFamily="34" charset="0"/>
              </a:rPr>
              <a:t>Webinars offered sporadically </a:t>
            </a:r>
          </a:p>
          <a:p>
            <a:pPr marL="742950" lvl="1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" panose="020B0503020202020204" pitchFamily="34" charset="0"/>
              </a:rPr>
              <a:t>Entrepreneurship loan program established</a:t>
            </a:r>
          </a:p>
          <a:p>
            <a:pPr marL="742950" lvl="1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" panose="020B0503020202020204" pitchFamily="34" charset="0"/>
              </a:rPr>
              <a:t>Tribal Member vendor events </a:t>
            </a: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sz="2000" b="1" dirty="0">
              <a:latin typeface="Avenir Next" panose="020B0503020202020204" pitchFamily="34" charset="0"/>
            </a:endParaRP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latin typeface="Avenir Next" panose="020B0503020202020204" pitchFamily="34" charset="0"/>
              </a:rPr>
              <a:t>Community meetings consistently mentioned variations of chamber of commerce structure </a:t>
            </a: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sz="2000" b="1" dirty="0">
              <a:latin typeface="Avenir Next" panose="020B0503020202020204" pitchFamily="34" charset="0"/>
            </a:endParaRP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sz="2000" b="1" dirty="0">
              <a:latin typeface="Avenir Next" panose="020B0503020202020204" pitchFamily="34" charset="0"/>
            </a:endParaRPr>
          </a:p>
          <a:p>
            <a:pPr lvl="1" fontAlgn="base">
              <a:buClr>
                <a:schemeClr val="bg2">
                  <a:lumMod val="50000"/>
                </a:schemeClr>
              </a:buClr>
            </a:pPr>
            <a:endParaRPr lang="en-US" sz="2000" b="1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725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7F45D1-E93C-A148-A6BE-D42C038D3BB8}"/>
              </a:ext>
            </a:extLst>
          </p:cNvPr>
          <p:cNvSpPr txBox="1"/>
          <p:nvPr/>
        </p:nvSpPr>
        <p:spPr>
          <a:xfrm>
            <a:off x="627103" y="400898"/>
            <a:ext cx="11337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pc="300" dirty="0">
                <a:solidFill>
                  <a:srgbClr val="112E76"/>
                </a:solidFill>
                <a:latin typeface="Campton Book" pitchFamily="2" charset="77"/>
              </a:rPr>
              <a:t>Best Practices Thus Far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A061B99-2912-F14E-A7EB-2F2D0A438321}"/>
              </a:ext>
            </a:extLst>
          </p:cNvPr>
          <p:cNvCxnSpPr>
            <a:cxnSpLocks/>
          </p:cNvCxnSpPr>
          <p:nvPr/>
        </p:nvCxnSpPr>
        <p:spPr>
          <a:xfrm>
            <a:off x="712163" y="956017"/>
            <a:ext cx="10767675" cy="0"/>
          </a:xfrm>
          <a:prstGeom prst="line">
            <a:avLst/>
          </a:prstGeom>
          <a:ln w="12700">
            <a:solidFill>
              <a:srgbClr val="00BC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65F515F-F2B3-443B-900E-4A762FFC82F9}"/>
              </a:ext>
            </a:extLst>
          </p:cNvPr>
          <p:cNvSpPr txBox="1"/>
          <p:nvPr/>
        </p:nvSpPr>
        <p:spPr>
          <a:xfrm>
            <a:off x="598110" y="989983"/>
            <a:ext cx="1106370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latin typeface="Avenir Next" panose="020B0503020202020204" pitchFamily="34" charset="0"/>
              </a:rPr>
              <a:t>Policy and System Changes</a:t>
            </a:r>
          </a:p>
          <a:p>
            <a:pPr marL="742950" lvl="1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venir Next" panose="020B0503020202020204" pitchFamily="34" charset="0"/>
              </a:rPr>
              <a:t>Tribal Member Business Certification </a:t>
            </a:r>
          </a:p>
          <a:p>
            <a:pPr marL="742950" lvl="1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venir Next" panose="020B0503020202020204" pitchFamily="34" charset="0"/>
              </a:rPr>
              <a:t>Explicitly assisting Tribal Members to navigate the procurement process</a:t>
            </a:r>
          </a:p>
          <a:p>
            <a:pPr marL="742950" lvl="1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venir Next" panose="020B0503020202020204" pitchFamily="34" charset="0"/>
              </a:rPr>
              <a:t>Setting a goal to double certified businesses by 2030!  </a:t>
            </a:r>
          </a:p>
          <a:p>
            <a:pPr marL="742950" lvl="1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b="1" dirty="0">
              <a:latin typeface="Avenir Next" panose="020B0503020202020204" pitchFamily="34" charset="0"/>
            </a:endParaRP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latin typeface="Avenir Next" panose="020B0503020202020204" pitchFamily="34" charset="0"/>
              </a:rPr>
              <a:t>Allocation of Resources</a:t>
            </a:r>
          </a:p>
          <a:p>
            <a:pPr marL="742950" lvl="1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venir Next" panose="020B0503020202020204" pitchFamily="34" charset="0"/>
              </a:rPr>
              <a:t>Entrepreneurship Loan Program</a:t>
            </a:r>
          </a:p>
          <a:p>
            <a:pPr marL="742950" lvl="1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venir Next" panose="020B0503020202020204" pitchFamily="34" charset="0"/>
              </a:rPr>
              <a:t>Applying for External Resources (Examples: T Mobile and EDA funding) </a:t>
            </a:r>
          </a:p>
          <a:p>
            <a:pPr marL="742950" lvl="1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venir Next" panose="020B0503020202020204" pitchFamily="34" charset="0"/>
              </a:rPr>
              <a:t>Vocational Rehabilitation Program start-up assistance </a:t>
            </a:r>
          </a:p>
          <a:p>
            <a:pPr lvl="2" fontAlgn="base">
              <a:buClr>
                <a:schemeClr val="bg2">
                  <a:lumMod val="50000"/>
                </a:schemeClr>
              </a:buClr>
            </a:pPr>
            <a:endParaRPr lang="en-US" b="1" dirty="0">
              <a:latin typeface="Avenir Next" panose="020B0503020202020204" pitchFamily="34" charset="0"/>
            </a:endParaRP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latin typeface="Avenir Next" panose="020B0503020202020204" pitchFamily="34" charset="0"/>
              </a:rPr>
              <a:t>Behavior Changes </a:t>
            </a:r>
          </a:p>
          <a:p>
            <a:pPr marL="742950" lvl="1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venir Next" panose="020B0503020202020204" pitchFamily="34" charset="0"/>
              </a:rPr>
              <a:t>“Do we have a Tribal Member business that does this?” when hosting events</a:t>
            </a:r>
          </a:p>
          <a:p>
            <a:pPr marL="1200150" lvl="2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venir Next" panose="020B0503020202020204" pitchFamily="34" charset="0"/>
              </a:rPr>
              <a:t>Examples: Women’s Brunch gift bags, Auto detailing, Seamstresses, Candidate headshots </a:t>
            </a:r>
          </a:p>
          <a:p>
            <a:pPr marL="742950" lvl="1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venir Next" panose="020B0503020202020204" pitchFamily="34" charset="0"/>
              </a:rPr>
              <a:t>Addition of annual tribal meeting vendor fair (2023)</a:t>
            </a:r>
          </a:p>
          <a:p>
            <a:pPr marL="742950" lvl="1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venir Next" panose="020B0503020202020204" pitchFamily="34" charset="0"/>
              </a:rPr>
              <a:t>Formally highlighting businesses to each other (hired Digital Communications Manager)</a:t>
            </a:r>
          </a:p>
          <a:p>
            <a:pPr marL="742950" lvl="1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dirty="0">
              <a:latin typeface="Avenir Next" panose="020B0503020202020204" pitchFamily="34" charset="0"/>
            </a:endParaRPr>
          </a:p>
          <a:p>
            <a:pPr marL="285750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latin typeface="Avenir Next" panose="020B0503020202020204" pitchFamily="34" charset="0"/>
              </a:rPr>
              <a:t>Networking Opportunities   </a:t>
            </a:r>
          </a:p>
          <a:p>
            <a:pPr marL="742950" lvl="1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venir Next" panose="020B0503020202020204" pitchFamily="34" charset="0"/>
              </a:rPr>
              <a:t>Creation of Business Center in the heart of the community center building </a:t>
            </a:r>
          </a:p>
          <a:p>
            <a:pPr marL="742950" lvl="1" indent="-285750" fontAlgn="base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venir Next" panose="020B0503020202020204" pitchFamily="34" charset="0"/>
              </a:rPr>
              <a:t>Entrepreneurship Symposium (Inaugural event 2023) </a:t>
            </a:r>
          </a:p>
        </p:txBody>
      </p:sp>
    </p:spTree>
    <p:extLst>
      <p:ext uri="{BB962C8B-B14F-4D97-AF65-F5344CB8AC3E}">
        <p14:creationId xmlns:p14="http://schemas.microsoft.com/office/powerpoint/2010/main" val="3084154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7F45D1-E93C-A148-A6BE-D42C038D3BB8}"/>
              </a:ext>
            </a:extLst>
          </p:cNvPr>
          <p:cNvSpPr txBox="1"/>
          <p:nvPr/>
        </p:nvSpPr>
        <p:spPr>
          <a:xfrm>
            <a:off x="627103" y="400898"/>
            <a:ext cx="11337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pc="300" dirty="0">
                <a:solidFill>
                  <a:srgbClr val="112E76"/>
                </a:solidFill>
                <a:latin typeface="Campton Book" pitchFamily="2" charset="77"/>
              </a:rPr>
              <a:t>Upcoming Tribal Entrepreneurship Symposium!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A061B99-2912-F14E-A7EB-2F2D0A438321}"/>
              </a:ext>
            </a:extLst>
          </p:cNvPr>
          <p:cNvCxnSpPr>
            <a:cxnSpLocks/>
          </p:cNvCxnSpPr>
          <p:nvPr/>
        </p:nvCxnSpPr>
        <p:spPr>
          <a:xfrm>
            <a:off x="712163" y="956017"/>
            <a:ext cx="10767675" cy="0"/>
          </a:xfrm>
          <a:prstGeom prst="line">
            <a:avLst/>
          </a:prstGeom>
          <a:ln w="12700">
            <a:solidFill>
              <a:srgbClr val="00BC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qr code with a white background&#10;&#10;Description automatically generated">
            <a:extLst>
              <a:ext uri="{FF2B5EF4-FFF2-40B4-BE49-F238E27FC236}">
                <a16:creationId xmlns:a16="http://schemas.microsoft.com/office/drawing/2014/main" id="{94163D29-6450-4F59-9DAA-2E3EC6FEC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930" y="924118"/>
            <a:ext cx="5685281" cy="5685281"/>
          </a:xfrm>
          <a:prstGeom prst="rect">
            <a:avLst/>
          </a:prstGeom>
        </p:spPr>
      </p:pic>
      <p:pic>
        <p:nvPicPr>
          <p:cNvPr id="8" name="Picture 7" descr="A close-up of a poster&#10;&#10;Description automatically generated">
            <a:extLst>
              <a:ext uri="{FF2B5EF4-FFF2-40B4-BE49-F238E27FC236}">
                <a16:creationId xmlns:a16="http://schemas.microsoft.com/office/drawing/2014/main" id="{F95CD9F4-B61C-44D2-A958-68681A594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486" y="1124334"/>
            <a:ext cx="3056635" cy="543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857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39781E5812F944912B1416868B6FC8" ma:contentTypeVersion="18" ma:contentTypeDescription="Create a new document." ma:contentTypeScope="" ma:versionID="3d76164f7c6c3d752739aaff1ad199e8">
  <xsd:schema xmlns:xsd="http://www.w3.org/2001/XMLSchema" xmlns:xs="http://www.w3.org/2001/XMLSchema" xmlns:p="http://schemas.microsoft.com/office/2006/metadata/properties" xmlns:ns2="5a60946c-d8ef-4f43-af99-b69af215c5a9" xmlns:ns3="fa8e5841-4fd5-40cf-aad3-a3715400b397" targetNamespace="http://schemas.microsoft.com/office/2006/metadata/properties" ma:root="true" ma:fieldsID="9dbe0bf510a3f420c1524f8fd46d8ce5" ns2:_="" ns3:_="">
    <xsd:import namespace="5a60946c-d8ef-4f43-af99-b69af215c5a9"/>
    <xsd:import namespace="fa8e5841-4fd5-40cf-aad3-a3715400b3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60946c-d8ef-4f43-af99-b69af215c5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7af19ec-a668-4552-ace9-6f8170b00e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8e5841-4fd5-40cf-aad3-a3715400b39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be8de4c-1704-4f0d-b0e6-ffefbe8a1947}" ma:internalName="TaxCatchAll" ma:showField="CatchAllData" ma:web="fa8e5841-4fd5-40cf-aad3-a3715400b3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a60946c-d8ef-4f43-af99-b69af215c5a9">
      <Terms xmlns="http://schemas.microsoft.com/office/infopath/2007/PartnerControls"/>
    </lcf76f155ced4ddcb4097134ff3c332f>
    <TaxCatchAll xmlns="fa8e5841-4fd5-40cf-aad3-a3715400b397" xsi:nil="true"/>
  </documentManagement>
</p:properties>
</file>

<file path=customXml/itemProps1.xml><?xml version="1.0" encoding="utf-8"?>
<ds:datastoreItem xmlns:ds="http://schemas.openxmlformats.org/officeDocument/2006/customXml" ds:itemID="{CE983152-2D4B-4282-9DF0-1D2AD22EBA66}"/>
</file>

<file path=customXml/itemProps2.xml><?xml version="1.0" encoding="utf-8"?>
<ds:datastoreItem xmlns:ds="http://schemas.openxmlformats.org/officeDocument/2006/customXml" ds:itemID="{F386E0B3-9E90-4FDA-BD37-51CC49297254}"/>
</file>

<file path=customXml/itemProps3.xml><?xml version="1.0" encoding="utf-8"?>
<ds:datastoreItem xmlns:ds="http://schemas.openxmlformats.org/officeDocument/2006/customXml" ds:itemID="{102250E8-69E1-4548-BDC3-15B9FE7BC5EE}"/>
</file>

<file path=docProps/app.xml><?xml version="1.0" encoding="utf-8"?>
<Properties xmlns="http://schemas.openxmlformats.org/officeDocument/2006/extended-properties" xmlns:vt="http://schemas.openxmlformats.org/officeDocument/2006/docPropsVTypes">
  <TotalTime>2083</TotalTime>
  <Words>263</Words>
  <Application>Microsoft Office PowerPoint</Application>
  <PresentationFormat>Widescreen</PresentationFormat>
  <Paragraphs>51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Avenir Next</vt:lpstr>
      <vt:lpstr>Calibri</vt:lpstr>
      <vt:lpstr>Calibri Light</vt:lpstr>
      <vt:lpstr>Campton Book</vt:lpstr>
      <vt:lpstr>Campton SemiBold</vt:lpstr>
      <vt:lpstr>Steelfish Rg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Casey Herman</dc:creator>
  <cp:lastModifiedBy>Scott, Michele</cp:lastModifiedBy>
  <cp:revision>170</cp:revision>
  <dcterms:created xsi:type="dcterms:W3CDTF">2021-12-10T18:31:20Z</dcterms:created>
  <dcterms:modified xsi:type="dcterms:W3CDTF">2024-08-14T15:06:56Z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0x0101006E39781E5812F944912B1416868B6FC8</vt:lpwstr>
  </property>
</Properties>
</file>