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9" r:id="rId22"/>
    <p:sldId id="276" r:id="rId23"/>
    <p:sldId id="277" r:id="rId24"/>
    <p:sldId id="278" r:id="rId25"/>
    <p:sldId id="307" r:id="rId26"/>
    <p:sldId id="280" r:id="rId27"/>
    <p:sldId id="281" r:id="rId28"/>
    <p:sldId id="282" r:id="rId29"/>
    <p:sldId id="308" r:id="rId30"/>
    <p:sldId id="283" r:id="rId31"/>
    <p:sldId id="309" r:id="rId32"/>
    <p:sldId id="284" r:id="rId33"/>
    <p:sldId id="285" r:id="rId34"/>
    <p:sldId id="296" r:id="rId35"/>
    <p:sldId id="297" r:id="rId36"/>
    <p:sldId id="298" r:id="rId37"/>
    <p:sldId id="299" r:id="rId38"/>
    <p:sldId id="286" r:id="rId39"/>
    <p:sldId id="301" r:id="rId40"/>
    <p:sldId id="300" r:id="rId41"/>
    <p:sldId id="302" r:id="rId42"/>
    <p:sldId id="303" r:id="rId43"/>
    <p:sldId id="295" r:id="rId44"/>
    <p:sldId id="287" r:id="rId45"/>
    <p:sldId id="288" r:id="rId46"/>
    <p:sldId id="304" r:id="rId47"/>
    <p:sldId id="305" r:id="rId48"/>
    <p:sldId id="306" r:id="rId49"/>
    <p:sldId id="289" r:id="rId50"/>
    <p:sldId id="290" r:id="rId51"/>
    <p:sldId id="291" r:id="rId52"/>
    <p:sldId id="292" r:id="rId53"/>
    <p:sldId id="293" r:id="rId54"/>
  </p:sldIdLst>
  <p:sldSz cx="18288000" cy="10287000"/>
  <p:notesSz cx="6858000" cy="9144000"/>
  <p:embeddedFontLst>
    <p:embeddedFont>
      <p:font typeface="Canva Sans" panose="020B0503030501040103" pitchFamily="34" charset="0"/>
      <p:regular r:id="rId56"/>
    </p:embeddedFont>
    <p:embeddedFont>
      <p:font typeface="Canva Sans Bold" panose="020B0803030501040103" pitchFamily="34" charset="0"/>
      <p:regular r:id="rId57"/>
      <p:bold r:id="rId58"/>
    </p:embeddedFont>
    <p:embeddedFont>
      <p:font typeface="Kollektif Bold" panose="020F0502020204030204" pitchFamily="34" charset="0"/>
      <p:regular r:id="rId59"/>
      <p:bold r:id="rId60"/>
      <p:italic r:id="rId61"/>
      <p:boldItalic r:id="rId62"/>
    </p:embeddedFont>
    <p:embeddedFont>
      <p:font typeface="Open Sans Extra Bold" panose="020B0906030804020204" pitchFamily="34" charset="0"/>
      <p:regular r:id="rId63"/>
      <p:bold r:id="rId6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94558" autoAdjust="0"/>
  </p:normalViewPr>
  <p:slideViewPr>
    <p:cSldViewPr>
      <p:cViewPr varScale="1">
        <p:scale>
          <a:sx n="80" d="100"/>
          <a:sy n="80" d="100"/>
        </p:scale>
        <p:origin x="320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8.fntdata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3.fntdata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font" Target="fonts/font6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1.fntdata"/><Relationship Id="rId64" Type="http://schemas.openxmlformats.org/officeDocument/2006/relationships/font" Target="fonts/font9.fntdata"/><Relationship Id="rId69" Type="http://schemas.openxmlformats.org/officeDocument/2006/relationships/customXml" Target="../customXml/item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4.fntdata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7.fntdata"/><Relationship Id="rId7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2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5.fntdata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FBC531-1A17-6348-B5D6-9C5F43D7474E}" type="datetimeFigureOut">
              <a:rPr lang="en-US" smtClean="0"/>
              <a:t>8/13/24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B33239-9C62-0E44-A51C-F130D30C2C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940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B33239-9C62-0E44-A51C-F130D30C2CC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706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B33239-9C62-0E44-A51C-F130D30C2CC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005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B33239-9C62-0E44-A51C-F130D30C2CC3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1746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B33239-9C62-0E44-A51C-F130D30C2CC3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7054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B33239-9C62-0E44-A51C-F130D30C2CC3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8663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B33239-9C62-0E44-A51C-F130D30C2CC3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118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jpe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4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8.png"/><Relationship Id="rId3" Type="http://schemas.openxmlformats.org/officeDocument/2006/relationships/image" Target="../media/image11.jpeg"/><Relationship Id="rId7" Type="http://schemas.openxmlformats.org/officeDocument/2006/relationships/image" Target="../media/image16.sv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9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9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3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3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3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3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3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36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35.jpeg"/><Relationship Id="rId2" Type="http://schemas.openxmlformats.org/officeDocument/2006/relationships/image" Target="../media/image11.jpeg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38.jpe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41.jpe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40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43.jpe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41.jpe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40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43.jpe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45.jpe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44.jpeg"/><Relationship Id="rId17" Type="http://schemas.openxmlformats.org/officeDocument/2006/relationships/image" Target="../media/image49.jpeg"/><Relationship Id="rId2" Type="http://schemas.openxmlformats.org/officeDocument/2006/relationships/image" Target="../media/image11.jpeg"/><Relationship Id="rId16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47.jpe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50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52.jpe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5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53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5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56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5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3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3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58.jpe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5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60.jpe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59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2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1.jpeg"/><Relationship Id="rId9" Type="http://schemas.openxmlformats.org/officeDocument/2006/relationships/image" Target="../media/image17.png"/><Relationship Id="rId14" Type="http://schemas.openxmlformats.org/officeDocument/2006/relationships/image" Target="../media/image61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6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62.png"/><Relationship Id="rId2" Type="http://schemas.openxmlformats.org/officeDocument/2006/relationships/image" Target="../media/image11.jpeg"/><Relationship Id="rId16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65.jpe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6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68.gif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67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69.jpe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67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7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7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7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7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7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7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7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2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78.png"/><Relationship Id="rId10" Type="http://schemas.openxmlformats.org/officeDocument/2006/relationships/image" Target="../media/image18.svg"/><Relationship Id="rId4" Type="http://schemas.openxmlformats.org/officeDocument/2006/relationships/image" Target="../media/image11.jpeg"/><Relationship Id="rId9" Type="http://schemas.openxmlformats.org/officeDocument/2006/relationships/image" Target="../media/image17.png"/><Relationship Id="rId14" Type="http://schemas.openxmlformats.org/officeDocument/2006/relationships/image" Target="../media/image7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80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79.png"/><Relationship Id="rId2" Type="http://schemas.openxmlformats.org/officeDocument/2006/relationships/image" Target="../media/image11.jpeg"/><Relationship Id="rId16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82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8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8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8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86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87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88.jpeg"/><Relationship Id="rId3" Type="http://schemas.openxmlformats.org/officeDocument/2006/relationships/image" Target="../media/image11.jpeg"/><Relationship Id="rId7" Type="http://schemas.openxmlformats.org/officeDocument/2006/relationships/image" Target="../media/image16.sv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89.jpeg"/><Relationship Id="rId3" Type="http://schemas.openxmlformats.org/officeDocument/2006/relationships/image" Target="../media/image11.jpeg"/><Relationship Id="rId7" Type="http://schemas.openxmlformats.org/officeDocument/2006/relationships/image" Target="../media/image16.sv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89.jpeg"/><Relationship Id="rId3" Type="http://schemas.openxmlformats.org/officeDocument/2006/relationships/image" Target="../media/image11.jpeg"/><Relationship Id="rId7" Type="http://schemas.openxmlformats.org/officeDocument/2006/relationships/image" Target="../media/image16.sv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89.jpeg"/><Relationship Id="rId3" Type="http://schemas.openxmlformats.org/officeDocument/2006/relationships/image" Target="../media/image11.jpeg"/><Relationship Id="rId7" Type="http://schemas.openxmlformats.org/officeDocument/2006/relationships/image" Target="../media/image16.sv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9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91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hyperlink" Target="https://doi.org/10.5772/intechopen.108948" TargetMode="External"/><Relationship Id="rId18" Type="http://schemas.openxmlformats.org/officeDocument/2006/relationships/hyperlink" Target="https://digitalrepository.unm.edu/dehy_etds" TargetMode="External"/><Relationship Id="rId26" Type="http://schemas.openxmlformats.org/officeDocument/2006/relationships/hyperlink" Target="https://doi.org/10.1016/j.jdsr.2023.12.002" TargetMode="External"/><Relationship Id="rId3" Type="http://schemas.openxmlformats.org/officeDocument/2006/relationships/image" Target="../media/image13.png"/><Relationship Id="rId21" Type="http://schemas.openxmlformats.org/officeDocument/2006/relationships/hyperlink" Target="https://doi.org/10.1097/md.0000000000030517" TargetMode="External"/><Relationship Id="rId7" Type="http://schemas.openxmlformats.org/officeDocument/2006/relationships/image" Target="../media/image17.png"/><Relationship Id="rId12" Type="http://schemas.openxmlformats.org/officeDocument/2006/relationships/hyperlink" Target="https://doi.org/10.2147/dmso.s318972" TargetMode="External"/><Relationship Id="rId17" Type="http://schemas.openxmlformats.org/officeDocument/2006/relationships/hyperlink" Target="https://www.cdc.gov/diabetes/about/about-type-1-diabetes.html" TargetMode="External"/><Relationship Id="rId25" Type="http://schemas.openxmlformats.org/officeDocument/2006/relationships/hyperlink" Target="https://dental.washington.edu/wp-content/media/sp_need_pdfs/Diabetes-Dental.pdf" TargetMode="External"/><Relationship Id="rId2" Type="http://schemas.openxmlformats.org/officeDocument/2006/relationships/image" Target="../media/image11.jpeg"/><Relationship Id="rId16" Type="http://schemas.openxmlformats.org/officeDocument/2006/relationships/hyperlink" Target="http://www.cdc.gov/" TargetMode="External"/><Relationship Id="rId20" Type="http://schemas.openxmlformats.org/officeDocument/2006/relationships/hyperlink" Target="https://doi.org/10.3390/nu15194279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24" Type="http://schemas.openxmlformats.org/officeDocument/2006/relationships/hyperlink" Target="https://doi.org/10.4103/1305-7456.178297" TargetMode="External"/><Relationship Id="rId5" Type="http://schemas.openxmlformats.org/officeDocument/2006/relationships/image" Target="../media/image15.png"/><Relationship Id="rId15" Type="http://schemas.openxmlformats.org/officeDocument/2006/relationships/hyperlink" Target="https://doi.org/10.1016/j.bj.2018.12.001" TargetMode="External"/><Relationship Id="rId23" Type="http://schemas.openxmlformats.org/officeDocument/2006/relationships/hyperlink" Target="https://cdha.org/Portals/CDHA/PDF/CE%20Exams/Miswak%20An%20Alternative%20Approach.pdf?ver=Uq7ffH7-9zQkP70OX9ecUg%3D%3D" TargetMode="External"/><Relationship Id="rId28" Type="http://schemas.openxmlformats.org/officeDocument/2006/relationships/hyperlink" Target="https://doi.org/10.5334/ijic.6025" TargetMode="External"/><Relationship Id="rId10" Type="http://schemas.openxmlformats.org/officeDocument/2006/relationships/image" Target="../media/image20.svg"/><Relationship Id="rId19" Type="http://schemas.openxmlformats.org/officeDocument/2006/relationships/hyperlink" Target="http://www.oralhealthgroup.com/" TargetMode="External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hyperlink" Target="https://doi.org/10.1038/s41467-022-35337-8" TargetMode="External"/><Relationship Id="rId22" Type="http://schemas.openxmlformats.org/officeDocument/2006/relationships/hyperlink" Target="https://dental-edu.com/services/gum-disease-treatment/loose-teeth-that-move-or-are-mobile-when-chewing/" TargetMode="External"/><Relationship Id="rId27" Type="http://schemas.openxmlformats.org/officeDocument/2006/relationships/hyperlink" Target="https://diabetesresearch.org/type-1-vs-type-2-diabetes/" TargetMode="Externa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jpe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700000">
            <a:off x="8175648" y="7710531"/>
            <a:ext cx="5152937" cy="5152937"/>
          </a:xfrm>
          <a:custGeom>
            <a:avLst/>
            <a:gdLst/>
            <a:ahLst/>
            <a:cxnLst/>
            <a:rect l="l" t="t" r="r" b="b"/>
            <a:pathLst>
              <a:path w="5152937" h="5152937">
                <a:moveTo>
                  <a:pt x="0" y="0"/>
                </a:moveTo>
                <a:lnTo>
                  <a:pt x="5152937" y="0"/>
                </a:lnTo>
                <a:lnTo>
                  <a:pt x="5152937" y="5152938"/>
                </a:lnTo>
                <a:lnTo>
                  <a:pt x="0" y="51529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2700000">
            <a:off x="11903532" y="8818146"/>
            <a:ext cx="2937707" cy="2937707"/>
          </a:xfrm>
          <a:custGeom>
            <a:avLst/>
            <a:gdLst/>
            <a:ahLst/>
            <a:cxnLst/>
            <a:rect l="l" t="t" r="r" b="b"/>
            <a:pathLst>
              <a:path w="2937707" h="2937707">
                <a:moveTo>
                  <a:pt x="0" y="0"/>
                </a:moveTo>
                <a:lnTo>
                  <a:pt x="2937708" y="0"/>
                </a:lnTo>
                <a:lnTo>
                  <a:pt x="2937708" y="2937708"/>
                </a:lnTo>
                <a:lnTo>
                  <a:pt x="0" y="293770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2700000">
            <a:off x="11580326" y="-2796338"/>
            <a:ext cx="5093860" cy="5093860"/>
          </a:xfrm>
          <a:custGeom>
            <a:avLst/>
            <a:gdLst/>
            <a:ahLst/>
            <a:cxnLst/>
            <a:rect l="l" t="t" r="r" b="b"/>
            <a:pathLst>
              <a:path w="5093860" h="5093860">
                <a:moveTo>
                  <a:pt x="0" y="0"/>
                </a:moveTo>
                <a:lnTo>
                  <a:pt x="5093860" y="0"/>
                </a:lnTo>
                <a:lnTo>
                  <a:pt x="5093860" y="5093860"/>
                </a:lnTo>
                <a:lnTo>
                  <a:pt x="0" y="50938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2700000">
            <a:off x="16493951" y="1102636"/>
            <a:ext cx="4473701" cy="4473701"/>
          </a:xfrm>
          <a:custGeom>
            <a:avLst/>
            <a:gdLst/>
            <a:ahLst/>
            <a:cxnLst/>
            <a:rect l="l" t="t" r="r" b="b"/>
            <a:pathLst>
              <a:path w="4473701" h="4473701">
                <a:moveTo>
                  <a:pt x="0" y="0"/>
                </a:moveTo>
                <a:lnTo>
                  <a:pt x="4473702" y="0"/>
                </a:lnTo>
                <a:lnTo>
                  <a:pt x="4473702" y="4473701"/>
                </a:lnTo>
                <a:lnTo>
                  <a:pt x="0" y="447370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2700000">
            <a:off x="15614805" y="7711936"/>
            <a:ext cx="995582" cy="995582"/>
          </a:xfrm>
          <a:custGeom>
            <a:avLst/>
            <a:gdLst/>
            <a:ahLst/>
            <a:cxnLst/>
            <a:rect l="l" t="t" r="r" b="b"/>
            <a:pathLst>
              <a:path w="995582" h="995582">
                <a:moveTo>
                  <a:pt x="0" y="0"/>
                </a:moveTo>
                <a:lnTo>
                  <a:pt x="995582" y="0"/>
                </a:lnTo>
                <a:lnTo>
                  <a:pt x="995582" y="995582"/>
                </a:lnTo>
                <a:lnTo>
                  <a:pt x="0" y="99558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2700000">
            <a:off x="15727097" y="7824228"/>
            <a:ext cx="770999" cy="770999"/>
          </a:xfrm>
          <a:custGeom>
            <a:avLst/>
            <a:gdLst/>
            <a:ahLst/>
            <a:cxnLst/>
            <a:rect l="l" t="t" r="r" b="b"/>
            <a:pathLst>
              <a:path w="770999" h="770999">
                <a:moveTo>
                  <a:pt x="0" y="0"/>
                </a:moveTo>
                <a:lnTo>
                  <a:pt x="770998" y="0"/>
                </a:lnTo>
                <a:lnTo>
                  <a:pt x="770998" y="770998"/>
                </a:lnTo>
                <a:lnTo>
                  <a:pt x="0" y="77099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0" y="9256610"/>
            <a:ext cx="1834515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1579519" y="3447745"/>
            <a:ext cx="4853938" cy="4853938"/>
          </a:xfrm>
          <a:custGeom>
            <a:avLst/>
            <a:gdLst/>
            <a:ahLst/>
            <a:cxnLst/>
            <a:rect l="l" t="t" r="r" b="b"/>
            <a:pathLst>
              <a:path w="4853938" h="4853938">
                <a:moveTo>
                  <a:pt x="0" y="0"/>
                </a:moveTo>
                <a:lnTo>
                  <a:pt x="4853938" y="0"/>
                </a:lnTo>
                <a:lnTo>
                  <a:pt x="4853938" y="4853938"/>
                </a:lnTo>
                <a:lnTo>
                  <a:pt x="0" y="485393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4399826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8166359" y="8849927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6493327" y="7567421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6" name="TextBox 16"/>
          <p:cNvSpPr txBox="1"/>
          <p:nvPr/>
        </p:nvSpPr>
        <p:spPr>
          <a:xfrm>
            <a:off x="336293" y="-14630"/>
            <a:ext cx="14093501" cy="44262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813"/>
              </a:lnSpc>
            </a:pPr>
            <a:r>
              <a:rPr lang="en-US" sz="8000" dirty="0">
                <a:solidFill>
                  <a:srgbClr val="DC2F02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DIABETES AND ORAL HEALTH: Understanding the Connection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30805" y="6418167"/>
            <a:ext cx="8033513" cy="2118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0"/>
              </a:lnSpc>
            </a:pPr>
            <a:r>
              <a:rPr lang="en-US" sz="2993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 Braided Path</a:t>
            </a:r>
          </a:p>
          <a:p>
            <a:pPr algn="ctr">
              <a:lnSpc>
                <a:spcPts val="4190"/>
              </a:lnSpc>
            </a:pPr>
            <a:r>
              <a:rPr lang="en-US" sz="2993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Weaving together wisdom, innovation, and community. </a:t>
            </a:r>
          </a:p>
          <a:p>
            <a:pPr algn="ctr">
              <a:lnSpc>
                <a:spcPts val="4190"/>
              </a:lnSpc>
            </a:pPr>
            <a:endParaRPr lang="en-US" sz="2993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4839008" y="8885135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50733" y="4300511"/>
            <a:ext cx="10593658" cy="1775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Speaker</a:t>
            </a:r>
          </a:p>
          <a:p>
            <a:pPr algn="ctr">
              <a:lnSpc>
                <a:spcPts val="7000"/>
              </a:lnSpc>
            </a:pPr>
            <a:r>
              <a:rPr lang="en-US" sz="50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Karen-Ann Gordon DC, RDH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2172517" y="2727186"/>
            <a:ext cx="5629595" cy="5629595"/>
          </a:xfrm>
          <a:custGeom>
            <a:avLst/>
            <a:gdLst/>
            <a:ahLst/>
            <a:cxnLst/>
            <a:rect l="l" t="t" r="r" b="b"/>
            <a:pathLst>
              <a:path w="5629595" h="5629595">
                <a:moveTo>
                  <a:pt x="0" y="0"/>
                </a:moveTo>
                <a:lnTo>
                  <a:pt x="5629595" y="0"/>
                </a:lnTo>
                <a:lnTo>
                  <a:pt x="5629595" y="5629595"/>
                </a:lnTo>
                <a:lnTo>
                  <a:pt x="0" y="562959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9886539" y="2240005"/>
            <a:ext cx="6777891" cy="6116776"/>
          </a:xfrm>
          <a:custGeom>
            <a:avLst/>
            <a:gdLst/>
            <a:ahLst/>
            <a:cxnLst/>
            <a:rect l="l" t="t" r="r" b="b"/>
            <a:pathLst>
              <a:path w="6777891" h="6116776">
                <a:moveTo>
                  <a:pt x="0" y="0"/>
                </a:moveTo>
                <a:lnTo>
                  <a:pt x="6777891" y="0"/>
                </a:lnTo>
                <a:lnTo>
                  <a:pt x="6777891" y="6116776"/>
                </a:lnTo>
                <a:lnTo>
                  <a:pt x="0" y="611677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12086" y="382185"/>
            <a:ext cx="15406688" cy="1479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72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Karen-Ann Gordon DC, RDH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0526838" y="0"/>
            <a:ext cx="7761162" cy="3341687"/>
          </a:xfrm>
          <a:custGeom>
            <a:avLst/>
            <a:gdLst/>
            <a:ahLst/>
            <a:cxnLst/>
            <a:rect l="l" t="t" r="r" b="b"/>
            <a:pathLst>
              <a:path w="11963890" h="5436770">
                <a:moveTo>
                  <a:pt x="0" y="0"/>
                </a:moveTo>
                <a:lnTo>
                  <a:pt x="11963890" y="0"/>
                </a:lnTo>
                <a:lnTo>
                  <a:pt x="11963890" y="5436770"/>
                </a:lnTo>
                <a:lnTo>
                  <a:pt x="0" y="543677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79000"/>
            </a:blip>
            <a:stretch>
              <a:fillRect t="-14633" r="-6012" b="-408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5352454" y="3295111"/>
            <a:ext cx="7568582" cy="3982966"/>
          </a:xfrm>
          <a:custGeom>
            <a:avLst/>
            <a:gdLst/>
            <a:ahLst/>
            <a:cxnLst/>
            <a:rect l="l" t="t" r="r" b="b"/>
            <a:pathLst>
              <a:path w="7568582" h="3982966">
                <a:moveTo>
                  <a:pt x="0" y="0"/>
                </a:moveTo>
                <a:lnTo>
                  <a:pt x="7568582" y="0"/>
                </a:lnTo>
                <a:lnTo>
                  <a:pt x="7568582" y="3982966"/>
                </a:lnTo>
                <a:lnTo>
                  <a:pt x="0" y="398296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5111375" y="333491"/>
            <a:ext cx="7208108" cy="15452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Objectives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13765" y="2156260"/>
            <a:ext cx="14020800" cy="62318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92"/>
              </a:lnSpc>
            </a:pPr>
            <a:r>
              <a:rPr lang="en-US" sz="5137" b="1" dirty="0">
                <a:solidFill>
                  <a:srgbClr val="000000"/>
                </a:solidFill>
                <a:latin typeface="Calibri" panose="020F0502020204030204" pitchFamily="34" charset="0"/>
                <a:ea typeface="Canva Sans Bold"/>
                <a:cs typeface="Calibri" panose="020F0502020204030204" pitchFamily="34" charset="0"/>
                <a:sym typeface="Canva Sans Bold"/>
              </a:rPr>
              <a:t>1. Understand and recognize signs of diabetes in 	the oral cavity</a:t>
            </a:r>
          </a:p>
          <a:p>
            <a:pPr algn="l">
              <a:lnSpc>
                <a:spcPts val="7192"/>
              </a:lnSpc>
            </a:pPr>
            <a:endParaRPr lang="en-US" sz="5137" b="1" dirty="0">
              <a:solidFill>
                <a:srgbClr val="000000"/>
              </a:solidFill>
              <a:latin typeface="Calibri" panose="020F0502020204030204" pitchFamily="34" charset="0"/>
              <a:ea typeface="Canva Sans Bold"/>
              <a:cs typeface="Calibri" panose="020F0502020204030204" pitchFamily="34" charset="0"/>
              <a:sym typeface="Canva Sans Bold"/>
            </a:endParaRPr>
          </a:p>
          <a:p>
            <a:pPr algn="l">
              <a:lnSpc>
                <a:spcPts val="7192"/>
              </a:lnSpc>
            </a:pPr>
            <a:r>
              <a:rPr lang="en-US" sz="5137" b="1" dirty="0">
                <a:solidFill>
                  <a:srgbClr val="000000"/>
                </a:solidFill>
                <a:latin typeface="Calibri" panose="020F0502020204030204" pitchFamily="34" charset="0"/>
                <a:ea typeface="Canva Sans Bold"/>
                <a:cs typeface="Calibri" panose="020F0502020204030204" pitchFamily="34" charset="0"/>
                <a:sym typeface="Canva Sans Bold"/>
              </a:rPr>
              <a:t>2. Implement effective oral hygiene techniques</a:t>
            </a:r>
          </a:p>
          <a:p>
            <a:pPr algn="l">
              <a:lnSpc>
                <a:spcPts val="7192"/>
              </a:lnSpc>
            </a:pPr>
            <a:endParaRPr lang="en-US" sz="5137" b="1" dirty="0">
              <a:solidFill>
                <a:srgbClr val="000000"/>
              </a:solidFill>
              <a:latin typeface="Calibri" panose="020F0502020204030204" pitchFamily="34" charset="0"/>
              <a:ea typeface="Canva Sans Bold"/>
              <a:cs typeface="Calibri" panose="020F0502020204030204" pitchFamily="34" charset="0"/>
              <a:sym typeface="Canva Sans Bold"/>
            </a:endParaRPr>
          </a:p>
          <a:p>
            <a:pPr algn="l">
              <a:lnSpc>
                <a:spcPts val="6473"/>
              </a:lnSpc>
            </a:pPr>
            <a:r>
              <a:rPr lang="en-US" sz="4623" b="1" dirty="0">
                <a:solidFill>
                  <a:srgbClr val="000000"/>
                </a:solidFill>
                <a:latin typeface="Calibri" panose="020F0502020204030204" pitchFamily="34" charset="0"/>
                <a:ea typeface="Canva Sans Bold"/>
                <a:cs typeface="Calibri" panose="020F0502020204030204" pitchFamily="34" charset="0"/>
                <a:sym typeface="Canva Sans Bold"/>
              </a:rPr>
              <a:t>3. Apply a basic management plan to control oral health 	with diabetes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538537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Freeform 8"/>
          <p:cNvSpPr/>
          <p:nvPr/>
        </p:nvSpPr>
        <p:spPr>
          <a:xfrm>
            <a:off x="3099772" y="1582256"/>
            <a:ext cx="11891145" cy="7153371"/>
          </a:xfrm>
          <a:custGeom>
            <a:avLst/>
            <a:gdLst/>
            <a:ahLst/>
            <a:cxnLst/>
            <a:rect l="l" t="t" r="r" b="b"/>
            <a:pathLst>
              <a:path w="11891145" h="7153371">
                <a:moveTo>
                  <a:pt x="0" y="0"/>
                </a:moveTo>
                <a:lnTo>
                  <a:pt x="11891144" y="0"/>
                </a:lnTo>
                <a:lnTo>
                  <a:pt x="11891144" y="7153371"/>
                </a:lnTo>
                <a:lnTo>
                  <a:pt x="0" y="715337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717871" y="413473"/>
            <a:ext cx="15737896" cy="935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3"/>
              </a:lnSpc>
            </a:pPr>
            <a:r>
              <a:rPr lang="en-US" sz="555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 do these people all have in common?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431221" y="6749154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0440819" y="1582147"/>
            <a:ext cx="5727180" cy="6355163"/>
          </a:xfrm>
          <a:custGeom>
            <a:avLst/>
            <a:gdLst/>
            <a:ahLst/>
            <a:cxnLst/>
            <a:rect l="l" t="t" r="r" b="b"/>
            <a:pathLst>
              <a:path w="5727180" h="6355163">
                <a:moveTo>
                  <a:pt x="0" y="0"/>
                </a:moveTo>
                <a:lnTo>
                  <a:pt x="5727180" y="0"/>
                </a:lnTo>
                <a:lnTo>
                  <a:pt x="5727180" y="6355162"/>
                </a:lnTo>
                <a:lnTo>
                  <a:pt x="0" y="635516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b="-63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856780" y="228545"/>
            <a:ext cx="14574441" cy="189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 do these people all have in common?</a:t>
            </a:r>
          </a:p>
          <a:p>
            <a:pPr algn="ctr">
              <a:lnSpc>
                <a:spcPts val="7699"/>
              </a:lnSpc>
            </a:pPr>
            <a:endParaRPr lang="en-US" sz="5499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503216" y="1702521"/>
            <a:ext cx="8250384" cy="63875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sz="49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According to American Diabetes Association </a:t>
            </a:r>
          </a:p>
          <a:p>
            <a:pPr algn="ctr">
              <a:lnSpc>
                <a:spcPts val="6860"/>
              </a:lnSpc>
            </a:pPr>
            <a:endParaRPr lang="en-US" sz="4900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906785" lvl="1" indent="-453392" algn="l">
              <a:lnSpc>
                <a:spcPts val="5880"/>
              </a:lnSpc>
              <a:buFont typeface="Arial"/>
              <a:buChar char="•"/>
            </a:pPr>
            <a:r>
              <a:rPr lang="en-US" sz="42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 in 3 Native Americans</a:t>
            </a:r>
          </a:p>
          <a:p>
            <a:pPr algn="l">
              <a:lnSpc>
                <a:spcPts val="5880"/>
              </a:lnSpc>
            </a:pPr>
            <a:endParaRPr lang="en-US" sz="4200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906785" lvl="1" indent="-453392" algn="l">
              <a:lnSpc>
                <a:spcPts val="5880"/>
              </a:lnSpc>
              <a:buFont typeface="Arial"/>
              <a:buChar char="•"/>
            </a:pPr>
            <a:r>
              <a:rPr lang="en-US" sz="42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 in 7 Hispanic Americans</a:t>
            </a:r>
          </a:p>
          <a:p>
            <a:pPr algn="l">
              <a:lnSpc>
                <a:spcPts val="5880"/>
              </a:lnSpc>
            </a:pPr>
            <a:r>
              <a:rPr lang="en-US" sz="42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  <a:p>
            <a:pPr marL="906785" lvl="1" indent="-453392" algn="l">
              <a:lnSpc>
                <a:spcPts val="5880"/>
              </a:lnSpc>
              <a:buFont typeface="Arial"/>
              <a:buChar char="•"/>
            </a:pPr>
            <a:r>
              <a:rPr lang="en-US" sz="42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 in 14 African Americans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0820400" y="2839585"/>
            <a:ext cx="7467600" cy="4161360"/>
          </a:xfrm>
          <a:custGeom>
            <a:avLst/>
            <a:gdLst/>
            <a:ahLst/>
            <a:cxnLst/>
            <a:rect l="l" t="t" r="r" b="b"/>
            <a:pathLst>
              <a:path w="7299426" h="4161360">
                <a:moveTo>
                  <a:pt x="0" y="0"/>
                </a:moveTo>
                <a:lnTo>
                  <a:pt x="7299426" y="0"/>
                </a:lnTo>
                <a:lnTo>
                  <a:pt x="7299426" y="4161360"/>
                </a:lnTo>
                <a:lnTo>
                  <a:pt x="0" y="416136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8287" b="-828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609674" y="8918160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380912" y="160236"/>
            <a:ext cx="10554735" cy="1637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319"/>
              </a:lnSpc>
            </a:pPr>
            <a:r>
              <a:rPr lang="en-US" sz="9513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Types of Diabetes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6395" y="2021058"/>
            <a:ext cx="12099568" cy="4900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503139" lvl="1" indent="-751570" algn="l">
              <a:lnSpc>
                <a:spcPts val="9747"/>
              </a:lnSpc>
              <a:buAutoNum type="arabicPeriod"/>
            </a:pPr>
            <a:r>
              <a:rPr lang="en-US" sz="6962" b="1" dirty="0">
                <a:solidFill>
                  <a:srgbClr val="000000"/>
                </a:solidFill>
                <a:latin typeface="Calibri" panose="020F0502020204030204" pitchFamily="34" charset="0"/>
                <a:ea typeface="Canva Sans Bold"/>
                <a:cs typeface="Calibri" panose="020F0502020204030204" pitchFamily="34" charset="0"/>
                <a:sym typeface="Canva Sans Bold"/>
              </a:rPr>
              <a:t>Pre-diabetes</a:t>
            </a:r>
          </a:p>
          <a:p>
            <a:pPr marL="1503139" lvl="1" indent="-751570" algn="l">
              <a:lnSpc>
                <a:spcPts val="9747"/>
              </a:lnSpc>
              <a:buAutoNum type="arabicPeriod"/>
            </a:pPr>
            <a:r>
              <a:rPr lang="en-US" sz="6962" b="1" dirty="0">
                <a:solidFill>
                  <a:srgbClr val="000000"/>
                </a:solidFill>
                <a:latin typeface="Calibri" panose="020F0502020204030204" pitchFamily="34" charset="0"/>
                <a:ea typeface="Canva Sans Bold"/>
                <a:cs typeface="Calibri" panose="020F0502020204030204" pitchFamily="34" charset="0"/>
                <a:sym typeface="Canva Sans Bold"/>
              </a:rPr>
              <a:t>Gestational Diabetes (GDM)</a:t>
            </a:r>
          </a:p>
          <a:p>
            <a:pPr marL="1503139" lvl="1" indent="-751570" algn="l">
              <a:lnSpc>
                <a:spcPts val="9747"/>
              </a:lnSpc>
              <a:buAutoNum type="arabicPeriod"/>
            </a:pPr>
            <a:r>
              <a:rPr lang="en-US" sz="6962" b="1" dirty="0">
                <a:solidFill>
                  <a:srgbClr val="000000"/>
                </a:solidFill>
                <a:latin typeface="Calibri" panose="020F0502020204030204" pitchFamily="34" charset="0"/>
                <a:ea typeface="Canva Sans Bold"/>
                <a:cs typeface="Calibri" panose="020F0502020204030204" pitchFamily="34" charset="0"/>
                <a:sym typeface="Canva Sans Bold"/>
              </a:rPr>
              <a:t>Type 1 Diabetes (T1DM)</a:t>
            </a:r>
          </a:p>
          <a:p>
            <a:pPr marL="1503139" lvl="1" indent="-751570" algn="l">
              <a:lnSpc>
                <a:spcPts val="9747"/>
              </a:lnSpc>
              <a:buAutoNum type="arabicPeriod"/>
            </a:pPr>
            <a:r>
              <a:rPr lang="en-US" sz="6962" b="1" dirty="0">
                <a:solidFill>
                  <a:srgbClr val="000000"/>
                </a:solidFill>
                <a:latin typeface="Calibri" panose="020F0502020204030204" pitchFamily="34" charset="0"/>
                <a:ea typeface="Canva Sans Bold"/>
                <a:cs typeface="Calibri" panose="020F0502020204030204" pitchFamily="34" charset="0"/>
                <a:sym typeface="Canva Sans Bold"/>
              </a:rPr>
              <a:t>Type 2 Diabetes (T2DM)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2261753" y="1855329"/>
            <a:ext cx="9680397" cy="6453598"/>
          </a:xfrm>
          <a:custGeom>
            <a:avLst/>
            <a:gdLst/>
            <a:ahLst/>
            <a:cxnLst/>
            <a:rect l="l" t="t" r="r" b="b"/>
            <a:pathLst>
              <a:path w="9680397" h="6453598">
                <a:moveTo>
                  <a:pt x="0" y="0"/>
                </a:moveTo>
                <a:lnTo>
                  <a:pt x="9680397" y="0"/>
                </a:lnTo>
                <a:lnTo>
                  <a:pt x="9680397" y="6453598"/>
                </a:lnTo>
                <a:lnTo>
                  <a:pt x="0" y="645359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5607059" y="268078"/>
            <a:ext cx="7073881" cy="14375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55"/>
              </a:lnSpc>
            </a:pPr>
            <a:r>
              <a:rPr lang="en-US" sz="8396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Pre-Diabetes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63082" y="2119803"/>
            <a:ext cx="17054348" cy="178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39"/>
              </a:lnSpc>
            </a:pPr>
            <a:r>
              <a:rPr lang="en-US" sz="5100" b="1" dirty="0">
                <a:solidFill>
                  <a:srgbClr val="000000"/>
                </a:solidFill>
                <a:latin typeface="Calibri" panose="020F0502020204030204" pitchFamily="34" charset="0"/>
                <a:ea typeface="Canva Sans Bold"/>
                <a:cs typeface="Calibri" panose="020F0502020204030204" pitchFamily="34" charset="0"/>
                <a:sym typeface="Canva Sans Bold"/>
              </a:rPr>
              <a:t>Pre-diabetes, by definition, is a condition that is a pre-cursor to diabetes mellitus.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53226" y="4305709"/>
            <a:ext cx="13681425" cy="3736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11685" lvl="1" indent="-455842" algn="l">
              <a:lnSpc>
                <a:spcPts val="5911"/>
              </a:lnSpc>
              <a:buFont typeface="Arial"/>
              <a:buChar char="•"/>
            </a:pPr>
            <a:r>
              <a:rPr lang="en-US" sz="4222" b="1" dirty="0">
                <a:solidFill>
                  <a:srgbClr val="000000"/>
                </a:solidFill>
                <a:latin typeface="Calibri" panose="020F0502020204030204" pitchFamily="34" charset="0"/>
                <a:ea typeface="Canva Sans Bold"/>
                <a:cs typeface="Calibri" panose="020F0502020204030204" pitchFamily="34" charset="0"/>
                <a:sym typeface="Canva Sans Bold"/>
              </a:rPr>
              <a:t>Fasting blood glucose of  100mg/dL- 125mg/dL</a:t>
            </a:r>
          </a:p>
          <a:p>
            <a:pPr marL="911685" lvl="1" indent="-455842" algn="l">
              <a:lnSpc>
                <a:spcPts val="5911"/>
              </a:lnSpc>
              <a:buFont typeface="Arial"/>
              <a:buChar char="•"/>
            </a:pPr>
            <a:r>
              <a:rPr lang="en-US" sz="4222" b="1" dirty="0">
                <a:solidFill>
                  <a:srgbClr val="000000"/>
                </a:solidFill>
                <a:latin typeface="Calibri" panose="020F0502020204030204" pitchFamily="34" charset="0"/>
                <a:ea typeface="Canva Sans Bold"/>
                <a:cs typeface="Calibri" panose="020F0502020204030204" pitchFamily="34" charset="0"/>
                <a:sym typeface="Canva Sans Bold"/>
              </a:rPr>
              <a:t>Glucose tolerance test 140-199 md/dL</a:t>
            </a:r>
          </a:p>
          <a:p>
            <a:pPr marL="911685" lvl="1" indent="-455842" algn="l">
              <a:lnSpc>
                <a:spcPts val="5911"/>
              </a:lnSpc>
              <a:buFont typeface="Arial"/>
              <a:buChar char="•"/>
            </a:pPr>
            <a:r>
              <a:rPr lang="en-US" sz="4222" b="1" dirty="0">
                <a:solidFill>
                  <a:srgbClr val="000000"/>
                </a:solidFill>
                <a:latin typeface="Calibri" panose="020F0502020204030204" pitchFamily="34" charset="0"/>
                <a:ea typeface="Canva Sans Bold"/>
                <a:cs typeface="Calibri" panose="020F0502020204030204" pitchFamily="34" charset="0"/>
                <a:sym typeface="Canva Sans Bold"/>
              </a:rPr>
              <a:t>HbA1c of 5.7 to 6.4%</a:t>
            </a:r>
          </a:p>
          <a:p>
            <a:pPr marL="911685" lvl="1" indent="-455842" algn="l">
              <a:lnSpc>
                <a:spcPts val="5911"/>
              </a:lnSpc>
              <a:buFont typeface="Arial"/>
              <a:buChar char="•"/>
            </a:pPr>
            <a:r>
              <a:rPr lang="en-US" sz="4222" b="1" dirty="0">
                <a:solidFill>
                  <a:srgbClr val="000000"/>
                </a:solidFill>
                <a:latin typeface="Calibri" panose="020F0502020204030204" pitchFamily="34" charset="0"/>
                <a:ea typeface="Canva Sans Bold"/>
                <a:cs typeface="Calibri" panose="020F0502020204030204" pitchFamily="34" charset="0"/>
                <a:sym typeface="Canva Sans Bold"/>
              </a:rPr>
              <a:t>50% of people will develop T2DM within 3-5 years</a:t>
            </a:r>
          </a:p>
          <a:p>
            <a:pPr marL="911685" lvl="1" indent="-455842" algn="l">
              <a:lnSpc>
                <a:spcPts val="5911"/>
              </a:lnSpc>
              <a:buFont typeface="Arial"/>
              <a:buChar char="•"/>
            </a:pPr>
            <a:r>
              <a:rPr lang="en-US" sz="4222" b="1" dirty="0">
                <a:solidFill>
                  <a:srgbClr val="000000"/>
                </a:solidFill>
                <a:latin typeface="Calibri" panose="020F0502020204030204" pitchFamily="34" charset="0"/>
                <a:ea typeface="Canva Sans Bold"/>
                <a:cs typeface="Calibri" panose="020F0502020204030204" pitchFamily="34" charset="0"/>
                <a:sym typeface="Canva Sans Bold"/>
              </a:rPr>
              <a:t>70% of pre-diabetic develop T2DM over their lifetime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364162" y="1027010"/>
            <a:ext cx="16300267" cy="8229600"/>
          </a:xfrm>
          <a:custGeom>
            <a:avLst/>
            <a:gdLst/>
            <a:ahLst/>
            <a:cxnLst/>
            <a:rect l="l" t="t" r="r" b="b"/>
            <a:pathLst>
              <a:path w="16300267" h="8229600">
                <a:moveTo>
                  <a:pt x="0" y="0"/>
                </a:moveTo>
                <a:lnTo>
                  <a:pt x="16300268" y="0"/>
                </a:lnTo>
                <a:lnTo>
                  <a:pt x="1630026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59000"/>
            </a:blip>
            <a:stretch>
              <a:fillRect t="-5706" b="-570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01336" y="317764"/>
            <a:ext cx="17799628" cy="2772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98"/>
              </a:lnSpc>
            </a:pPr>
            <a:r>
              <a:rPr lang="en-US" sz="79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How many people are pre-diabetic in the US?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768630" y="3413442"/>
            <a:ext cx="5893599" cy="5687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10"/>
              </a:lnSpc>
            </a:pPr>
            <a:r>
              <a:rPr lang="en-US" sz="6435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A. 30.1 million</a:t>
            </a:r>
          </a:p>
          <a:p>
            <a:pPr algn="ctr">
              <a:lnSpc>
                <a:spcPts val="9010"/>
              </a:lnSpc>
            </a:pPr>
            <a:r>
              <a:rPr lang="en-US" sz="6435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B. 40.5 million</a:t>
            </a:r>
          </a:p>
          <a:p>
            <a:pPr algn="ctr">
              <a:lnSpc>
                <a:spcPts val="9010"/>
              </a:lnSpc>
            </a:pPr>
            <a:r>
              <a:rPr lang="en-US" sz="6435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C. 50.6 million</a:t>
            </a:r>
          </a:p>
          <a:p>
            <a:pPr algn="ctr">
              <a:lnSpc>
                <a:spcPts val="9010"/>
              </a:lnSpc>
            </a:pPr>
            <a:r>
              <a:rPr lang="en-US" sz="6435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D. 97.6 million </a:t>
            </a:r>
          </a:p>
          <a:p>
            <a:pPr algn="ctr">
              <a:lnSpc>
                <a:spcPts val="9010"/>
              </a:lnSpc>
            </a:pPr>
            <a:endParaRPr lang="en-US" sz="6435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336293" y="1028700"/>
            <a:ext cx="17697926" cy="8229600"/>
          </a:xfrm>
          <a:custGeom>
            <a:avLst/>
            <a:gdLst/>
            <a:ahLst/>
            <a:cxnLst/>
            <a:rect l="l" t="t" r="r" b="b"/>
            <a:pathLst>
              <a:path w="17697926" h="8229600">
                <a:moveTo>
                  <a:pt x="0" y="0"/>
                </a:moveTo>
                <a:lnTo>
                  <a:pt x="17697926" y="0"/>
                </a:lnTo>
                <a:lnTo>
                  <a:pt x="1769792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58000"/>
            </a:blip>
            <a:stretch>
              <a:fillRect t="-10483" b="-1048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-57150" y="0"/>
            <a:ext cx="18288000" cy="2787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How many people are pre-diabetic in the US?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728936" y="2590351"/>
            <a:ext cx="7233196" cy="70229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058"/>
              </a:lnSpc>
            </a:pPr>
            <a:r>
              <a:rPr lang="en-US" sz="664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A. 30.1 million</a:t>
            </a:r>
          </a:p>
          <a:p>
            <a:pPr algn="ctr">
              <a:lnSpc>
                <a:spcPts val="11058"/>
              </a:lnSpc>
            </a:pPr>
            <a:r>
              <a:rPr lang="en-US" sz="664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B. 40.5 million</a:t>
            </a:r>
          </a:p>
          <a:p>
            <a:pPr algn="ctr">
              <a:lnSpc>
                <a:spcPts val="11058"/>
              </a:lnSpc>
            </a:pPr>
            <a:r>
              <a:rPr lang="en-US" sz="664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C. 50.6 million</a:t>
            </a:r>
          </a:p>
          <a:p>
            <a:pPr algn="ctr">
              <a:lnSpc>
                <a:spcPts val="11058"/>
              </a:lnSpc>
            </a:pPr>
            <a:r>
              <a:rPr lang="en-US" sz="6640" dirty="0">
                <a:solidFill>
                  <a:srgbClr val="D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D. 97.6 million</a:t>
            </a:r>
            <a:r>
              <a:rPr lang="en-US" sz="664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  <a:p>
            <a:pPr algn="ctr">
              <a:lnSpc>
                <a:spcPts val="11058"/>
              </a:lnSpc>
            </a:pPr>
            <a:endParaRPr lang="en-US" sz="7898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420101" y="1929857"/>
            <a:ext cx="16842499" cy="67186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93143" lvl="1" indent="-496571" algn="l">
              <a:lnSpc>
                <a:spcPts val="6440"/>
              </a:lnSpc>
              <a:buFont typeface="Arial"/>
              <a:buChar char="•"/>
            </a:pPr>
            <a:r>
              <a:rPr lang="en-US" sz="46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BMI &gt; 25kg/m2</a:t>
            </a:r>
          </a:p>
          <a:p>
            <a:pPr marL="993143" lvl="1" indent="-496571" algn="l">
              <a:lnSpc>
                <a:spcPts val="6440"/>
              </a:lnSpc>
              <a:buFont typeface="Arial"/>
              <a:buChar char="•"/>
            </a:pPr>
            <a:r>
              <a:rPr lang="en-US" sz="46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Family History of Diabetes</a:t>
            </a:r>
          </a:p>
          <a:p>
            <a:pPr marL="993143" lvl="1" indent="-496571" algn="l">
              <a:lnSpc>
                <a:spcPts val="6440"/>
              </a:lnSpc>
              <a:buFont typeface="Arial"/>
              <a:buChar char="•"/>
            </a:pPr>
            <a:r>
              <a:rPr lang="en-US" sz="46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Diabetes during pregnancy </a:t>
            </a:r>
          </a:p>
          <a:p>
            <a:pPr marL="993143" lvl="1" indent="-496571" algn="l">
              <a:lnSpc>
                <a:spcPts val="6440"/>
              </a:lnSpc>
              <a:buFont typeface="Arial"/>
              <a:buChar char="•"/>
            </a:pPr>
            <a:r>
              <a:rPr lang="en-US" sz="46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High Risk Ethnic groups </a:t>
            </a:r>
          </a:p>
          <a:p>
            <a:pPr marL="993143" lvl="1" indent="-496571" algn="l">
              <a:lnSpc>
                <a:spcPts val="6440"/>
              </a:lnSpc>
              <a:buFont typeface="Arial"/>
              <a:buChar char="•"/>
            </a:pPr>
            <a:r>
              <a:rPr lang="en-US" sz="46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Hypertension</a:t>
            </a:r>
          </a:p>
          <a:p>
            <a:pPr marL="993143" lvl="1" indent="-496571" algn="l">
              <a:lnSpc>
                <a:spcPts val="6440"/>
              </a:lnSpc>
              <a:buFont typeface="Arial"/>
              <a:buChar char="•"/>
            </a:pPr>
            <a:r>
              <a:rPr lang="en-US" sz="46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Lack of Physical activity</a:t>
            </a:r>
          </a:p>
          <a:p>
            <a:pPr marL="993143" lvl="1" indent="-496571" algn="l">
              <a:lnSpc>
                <a:spcPts val="6440"/>
              </a:lnSpc>
              <a:buFont typeface="Arial"/>
              <a:buChar char="•"/>
            </a:pPr>
            <a:r>
              <a:rPr lang="en-US" sz="46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Dyslipidemia</a:t>
            </a:r>
          </a:p>
          <a:p>
            <a:pPr marL="993143" lvl="1" indent="-496571" algn="l">
              <a:lnSpc>
                <a:spcPts val="6440"/>
              </a:lnSpc>
              <a:buFont typeface="Arial"/>
              <a:buChar char="•"/>
            </a:pPr>
            <a:r>
              <a:rPr lang="en-US" sz="46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PCOS</a:t>
            </a:r>
          </a:p>
        </p:txBody>
      </p:sp>
      <p:sp>
        <p:nvSpPr>
          <p:cNvPr id="9" name="Freeform 9"/>
          <p:cNvSpPr/>
          <p:nvPr/>
        </p:nvSpPr>
        <p:spPr>
          <a:xfrm>
            <a:off x="9363129" y="1429493"/>
            <a:ext cx="8066873" cy="8066873"/>
          </a:xfrm>
          <a:custGeom>
            <a:avLst/>
            <a:gdLst/>
            <a:ahLst/>
            <a:cxnLst/>
            <a:rect l="l" t="t" r="r" b="b"/>
            <a:pathLst>
              <a:path w="8066873" h="8066873">
                <a:moveTo>
                  <a:pt x="0" y="0"/>
                </a:moveTo>
                <a:lnTo>
                  <a:pt x="8066873" y="0"/>
                </a:lnTo>
                <a:lnTo>
                  <a:pt x="8066873" y="8066873"/>
                </a:lnTo>
                <a:lnTo>
                  <a:pt x="0" y="806687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143000" y="141721"/>
            <a:ext cx="15521430" cy="15665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 are the risk factors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809149" y="1508776"/>
            <a:ext cx="11044023" cy="702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Increased appetite</a:t>
            </a:r>
          </a:p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Unexplained weight loss or gain</a:t>
            </a:r>
          </a:p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Increase in BMI</a:t>
            </a:r>
          </a:p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Increased waist circumference</a:t>
            </a:r>
          </a:p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Fatigue</a:t>
            </a:r>
          </a:p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Blurred Vision</a:t>
            </a:r>
          </a:p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Diaphoresis</a:t>
            </a:r>
          </a:p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Slowed/delayed wound healing</a:t>
            </a:r>
          </a:p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Recurrent infections</a:t>
            </a:r>
          </a:p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Bleeding Gums </a:t>
            </a:r>
          </a:p>
        </p:txBody>
      </p:sp>
      <p:sp>
        <p:nvSpPr>
          <p:cNvPr id="9" name="Freeform 9"/>
          <p:cNvSpPr/>
          <p:nvPr/>
        </p:nvSpPr>
        <p:spPr>
          <a:xfrm>
            <a:off x="9852034" y="1028700"/>
            <a:ext cx="6161913" cy="8229600"/>
          </a:xfrm>
          <a:custGeom>
            <a:avLst/>
            <a:gdLst/>
            <a:ahLst/>
            <a:cxnLst/>
            <a:rect l="l" t="t" r="r" b="b"/>
            <a:pathLst>
              <a:path w="6161913" h="8229600">
                <a:moveTo>
                  <a:pt x="0" y="0"/>
                </a:moveTo>
                <a:lnTo>
                  <a:pt x="6161913" y="0"/>
                </a:lnTo>
                <a:lnTo>
                  <a:pt x="616191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619825" y="-161694"/>
            <a:ext cx="11366911" cy="15665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 to look for?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3356161" y="1059895"/>
            <a:ext cx="9894239" cy="7770750"/>
          </a:xfrm>
          <a:custGeom>
            <a:avLst/>
            <a:gdLst/>
            <a:ahLst/>
            <a:cxnLst/>
            <a:rect l="l" t="t" r="r" b="b"/>
            <a:pathLst>
              <a:path w="9811882" h="7581908">
                <a:moveTo>
                  <a:pt x="0" y="0"/>
                </a:moveTo>
                <a:lnTo>
                  <a:pt x="9811881" y="0"/>
                </a:lnTo>
                <a:lnTo>
                  <a:pt x="9811881" y="7581909"/>
                </a:lnTo>
                <a:lnTo>
                  <a:pt x="0" y="758190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79541" y="-211913"/>
            <a:ext cx="16471776" cy="15665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Do you have pre-diabetes?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640137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0862332" y="1726247"/>
            <a:ext cx="5181204" cy="7120788"/>
          </a:xfrm>
          <a:custGeom>
            <a:avLst/>
            <a:gdLst/>
            <a:ahLst/>
            <a:cxnLst/>
            <a:rect l="l" t="t" r="r" b="b"/>
            <a:pathLst>
              <a:path w="5181204" h="7120788">
                <a:moveTo>
                  <a:pt x="0" y="0"/>
                </a:moveTo>
                <a:lnTo>
                  <a:pt x="5181204" y="0"/>
                </a:lnTo>
                <a:lnTo>
                  <a:pt x="5181204" y="7120788"/>
                </a:lnTo>
                <a:lnTo>
                  <a:pt x="0" y="712078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021806" y="177027"/>
            <a:ext cx="12244388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Gestational Diabetes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14659" y="2252217"/>
            <a:ext cx="8762660" cy="6104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22754" lvl="1" indent="-461377" algn="l">
              <a:lnSpc>
                <a:spcPts val="5983"/>
              </a:lnSpc>
              <a:buFont typeface="Arial"/>
              <a:buChar char="•"/>
            </a:pPr>
            <a:r>
              <a:rPr lang="en-US" sz="4273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10% of pregnancies in the US are affected by gestational diabetes every year</a:t>
            </a:r>
          </a:p>
          <a:p>
            <a:pPr marL="461377" lvl="1" algn="l">
              <a:lnSpc>
                <a:spcPts val="5983"/>
              </a:lnSpc>
            </a:pPr>
            <a:endParaRPr lang="en-US" sz="4273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922754" lvl="1" indent="-461377" algn="l">
              <a:lnSpc>
                <a:spcPts val="5983"/>
              </a:lnSpc>
              <a:buFont typeface="Arial"/>
              <a:buChar char="•"/>
            </a:pPr>
            <a:r>
              <a:rPr lang="en-US" sz="4273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30% of pregnant women suffer from periodontal diseases </a:t>
            </a:r>
          </a:p>
          <a:p>
            <a:pPr algn="ctr">
              <a:lnSpc>
                <a:spcPts val="5983"/>
              </a:lnSpc>
            </a:pPr>
            <a:endParaRPr lang="en-US" sz="4273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7620000" y="1693640"/>
            <a:ext cx="10362082" cy="6045592"/>
          </a:xfrm>
          <a:custGeom>
            <a:avLst/>
            <a:gdLst/>
            <a:ahLst/>
            <a:cxnLst/>
            <a:rect l="l" t="t" r="r" b="b"/>
            <a:pathLst>
              <a:path w="10423258" h="5780170">
                <a:moveTo>
                  <a:pt x="0" y="0"/>
                </a:moveTo>
                <a:lnTo>
                  <a:pt x="10423257" y="0"/>
                </a:lnTo>
                <a:lnTo>
                  <a:pt x="10423257" y="5780170"/>
                </a:lnTo>
                <a:lnTo>
                  <a:pt x="0" y="578017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021806" y="41270"/>
            <a:ext cx="12244388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Gestational Diabetes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0352" y="1732958"/>
            <a:ext cx="7443606" cy="6878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28462" lvl="1" indent="-414231" algn="l">
              <a:lnSpc>
                <a:spcPts val="5372"/>
              </a:lnSpc>
              <a:buFont typeface="Arial"/>
              <a:buChar char="•"/>
            </a:pPr>
            <a:r>
              <a:rPr lang="en-US" sz="3837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Oral hygiene manifestation caused by release of estrogen and progesterone increasing blood flow to the gingiva</a:t>
            </a:r>
          </a:p>
          <a:p>
            <a:pPr marL="828462" lvl="1" indent="-414231" algn="l">
              <a:lnSpc>
                <a:spcPts val="5372"/>
              </a:lnSpc>
              <a:buFont typeface="Arial"/>
              <a:buChar char="•"/>
            </a:pPr>
            <a:r>
              <a:rPr lang="en-US" sz="3837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 acute phase response in the liver &amp; pro-inflammatory cytokines generate a cross-linked systemic activation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1853173" y="1763040"/>
            <a:ext cx="4884234" cy="3380460"/>
          </a:xfrm>
          <a:custGeom>
            <a:avLst/>
            <a:gdLst/>
            <a:ahLst/>
            <a:cxnLst/>
            <a:rect l="l" t="t" r="r" b="b"/>
            <a:pathLst>
              <a:path w="4884234" h="3380460">
                <a:moveTo>
                  <a:pt x="0" y="0"/>
                </a:moveTo>
                <a:lnTo>
                  <a:pt x="4884234" y="0"/>
                </a:lnTo>
                <a:lnTo>
                  <a:pt x="4884234" y="3380460"/>
                </a:lnTo>
                <a:lnTo>
                  <a:pt x="0" y="338046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505" r="-505" b="-216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5921357" y="3084339"/>
            <a:ext cx="5697247" cy="4060066"/>
          </a:xfrm>
          <a:custGeom>
            <a:avLst/>
            <a:gdLst/>
            <a:ahLst/>
            <a:cxnLst/>
            <a:rect l="l" t="t" r="r" b="b"/>
            <a:pathLst>
              <a:path w="5697247" h="4060066">
                <a:moveTo>
                  <a:pt x="0" y="0"/>
                </a:moveTo>
                <a:lnTo>
                  <a:pt x="5697248" y="0"/>
                </a:lnTo>
                <a:lnTo>
                  <a:pt x="5697248" y="4060066"/>
                </a:lnTo>
                <a:lnTo>
                  <a:pt x="0" y="406006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4946" t="-209410" r="-13318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1853173" y="5907147"/>
            <a:ext cx="4387893" cy="2939888"/>
          </a:xfrm>
          <a:custGeom>
            <a:avLst/>
            <a:gdLst/>
            <a:ahLst/>
            <a:cxnLst/>
            <a:rect l="l" t="t" r="r" b="b"/>
            <a:pathLst>
              <a:path w="4387893" h="2939888">
                <a:moveTo>
                  <a:pt x="0" y="0"/>
                </a:moveTo>
                <a:lnTo>
                  <a:pt x="4387893" y="0"/>
                </a:lnTo>
                <a:lnTo>
                  <a:pt x="4387893" y="2939888"/>
                </a:lnTo>
                <a:lnTo>
                  <a:pt x="0" y="293988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028700" y="1726247"/>
            <a:ext cx="4722257" cy="3130682"/>
          </a:xfrm>
          <a:custGeom>
            <a:avLst/>
            <a:gdLst/>
            <a:ahLst/>
            <a:cxnLst/>
            <a:rect l="l" t="t" r="r" b="b"/>
            <a:pathLst>
              <a:path w="4722257" h="3130682">
                <a:moveTo>
                  <a:pt x="0" y="0"/>
                </a:moveTo>
                <a:lnTo>
                  <a:pt x="4722257" y="0"/>
                </a:lnTo>
                <a:lnTo>
                  <a:pt x="4722257" y="3130682"/>
                </a:lnTo>
                <a:lnTo>
                  <a:pt x="0" y="313068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857250" y="5617570"/>
            <a:ext cx="4954927" cy="3229465"/>
          </a:xfrm>
          <a:custGeom>
            <a:avLst/>
            <a:gdLst/>
            <a:ahLst/>
            <a:cxnLst/>
            <a:rect l="l" t="t" r="r" b="b"/>
            <a:pathLst>
              <a:path w="4954927" h="3229465">
                <a:moveTo>
                  <a:pt x="0" y="0"/>
                </a:moveTo>
                <a:lnTo>
                  <a:pt x="4954927" y="0"/>
                </a:lnTo>
                <a:lnTo>
                  <a:pt x="4954927" y="3229465"/>
                </a:lnTo>
                <a:lnTo>
                  <a:pt x="0" y="322946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7535" b="-753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021806" y="159703"/>
            <a:ext cx="12244388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Gestational Diabetes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2497873" y="1395111"/>
            <a:ext cx="3386518" cy="2732114"/>
          </a:xfrm>
          <a:custGeom>
            <a:avLst/>
            <a:gdLst/>
            <a:ahLst/>
            <a:cxnLst/>
            <a:rect l="l" t="t" r="r" b="b"/>
            <a:pathLst>
              <a:path w="3386518" h="2732114">
                <a:moveTo>
                  <a:pt x="0" y="0"/>
                </a:moveTo>
                <a:lnTo>
                  <a:pt x="3386518" y="0"/>
                </a:lnTo>
                <a:lnTo>
                  <a:pt x="3386518" y="2732114"/>
                </a:lnTo>
                <a:lnTo>
                  <a:pt x="0" y="273211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183" t="-3594" r="-2232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1332511" y="3610843"/>
            <a:ext cx="3508785" cy="2339190"/>
          </a:xfrm>
          <a:custGeom>
            <a:avLst/>
            <a:gdLst/>
            <a:ahLst/>
            <a:cxnLst/>
            <a:rect l="l" t="t" r="r" b="b"/>
            <a:pathLst>
              <a:path w="3508785" h="2339190">
                <a:moveTo>
                  <a:pt x="0" y="0"/>
                </a:moveTo>
                <a:lnTo>
                  <a:pt x="3508785" y="0"/>
                </a:lnTo>
                <a:lnTo>
                  <a:pt x="3508785" y="2339190"/>
                </a:lnTo>
                <a:lnTo>
                  <a:pt x="0" y="233919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4666829" y="3610843"/>
            <a:ext cx="2435122" cy="4128389"/>
          </a:xfrm>
          <a:custGeom>
            <a:avLst/>
            <a:gdLst/>
            <a:ahLst/>
            <a:cxnLst/>
            <a:rect l="l" t="t" r="r" b="b"/>
            <a:pathLst>
              <a:path w="2435122" h="4128389">
                <a:moveTo>
                  <a:pt x="0" y="0"/>
                </a:moveTo>
                <a:lnTo>
                  <a:pt x="2435123" y="0"/>
                </a:lnTo>
                <a:lnTo>
                  <a:pt x="2435123" y="4128389"/>
                </a:lnTo>
                <a:lnTo>
                  <a:pt x="0" y="412838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6511" r="-651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1332511" y="5641700"/>
            <a:ext cx="3373646" cy="2097532"/>
          </a:xfrm>
          <a:custGeom>
            <a:avLst/>
            <a:gdLst/>
            <a:ahLst/>
            <a:cxnLst/>
            <a:rect l="l" t="t" r="r" b="b"/>
            <a:pathLst>
              <a:path w="3373646" h="2097532">
                <a:moveTo>
                  <a:pt x="0" y="0"/>
                </a:moveTo>
                <a:lnTo>
                  <a:pt x="3373646" y="0"/>
                </a:lnTo>
                <a:lnTo>
                  <a:pt x="3373646" y="2097532"/>
                </a:lnTo>
                <a:lnTo>
                  <a:pt x="0" y="209753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t="-3612" b="-361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3836268" y="-7881"/>
            <a:ext cx="10615464" cy="1193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Type 1 Diabetes Mellitus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2912" y="1104505"/>
            <a:ext cx="10615464" cy="78524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63601" lvl="1" indent="-431801" algn="l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1% of the population is affected by T1DM</a:t>
            </a:r>
          </a:p>
          <a:p>
            <a:pPr marL="863601" lvl="1" indent="-431801" algn="l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Autoimmune Disease</a:t>
            </a:r>
          </a:p>
          <a:p>
            <a:pPr marL="863601" lvl="1" indent="-431801" algn="l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Adverse immune response to genetic and environmental factors.</a:t>
            </a:r>
          </a:p>
          <a:p>
            <a:pPr marL="863601" lvl="1" indent="-431801" algn="l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Type 1 diabetes typically appears in 2 peaks. </a:t>
            </a:r>
          </a:p>
          <a:p>
            <a:pPr marL="1320801" lvl="2" indent="-431801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</a:t>
            </a:r>
            <a:r>
              <a:rPr lang="en-US" sz="4000" baseline="300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</a:t>
            </a:r>
            <a:r>
              <a:rPr lang="en-US" sz="40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peak occurs in children between 4 and 7 years old. </a:t>
            </a:r>
          </a:p>
          <a:p>
            <a:pPr marL="1320801" lvl="2" indent="-431801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</a:t>
            </a:r>
            <a:r>
              <a:rPr lang="en-US" sz="4000" baseline="300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nd</a:t>
            </a:r>
            <a:r>
              <a:rPr lang="en-US" sz="40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peak is in children between 10 and 14 years old.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2497873" y="1395111"/>
            <a:ext cx="3386518" cy="2732114"/>
          </a:xfrm>
          <a:custGeom>
            <a:avLst/>
            <a:gdLst/>
            <a:ahLst/>
            <a:cxnLst/>
            <a:rect l="l" t="t" r="r" b="b"/>
            <a:pathLst>
              <a:path w="3386518" h="2732114">
                <a:moveTo>
                  <a:pt x="0" y="0"/>
                </a:moveTo>
                <a:lnTo>
                  <a:pt x="3386518" y="0"/>
                </a:lnTo>
                <a:lnTo>
                  <a:pt x="3386518" y="2732114"/>
                </a:lnTo>
                <a:lnTo>
                  <a:pt x="0" y="273211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183" t="-3594" r="-2232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1332511" y="3610843"/>
            <a:ext cx="3508785" cy="2339190"/>
          </a:xfrm>
          <a:custGeom>
            <a:avLst/>
            <a:gdLst/>
            <a:ahLst/>
            <a:cxnLst/>
            <a:rect l="l" t="t" r="r" b="b"/>
            <a:pathLst>
              <a:path w="3508785" h="2339190">
                <a:moveTo>
                  <a:pt x="0" y="0"/>
                </a:moveTo>
                <a:lnTo>
                  <a:pt x="3508785" y="0"/>
                </a:lnTo>
                <a:lnTo>
                  <a:pt x="3508785" y="2339190"/>
                </a:lnTo>
                <a:lnTo>
                  <a:pt x="0" y="233919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4666829" y="3610843"/>
            <a:ext cx="2435122" cy="4128389"/>
          </a:xfrm>
          <a:custGeom>
            <a:avLst/>
            <a:gdLst/>
            <a:ahLst/>
            <a:cxnLst/>
            <a:rect l="l" t="t" r="r" b="b"/>
            <a:pathLst>
              <a:path w="2435122" h="4128389">
                <a:moveTo>
                  <a:pt x="0" y="0"/>
                </a:moveTo>
                <a:lnTo>
                  <a:pt x="2435123" y="0"/>
                </a:lnTo>
                <a:lnTo>
                  <a:pt x="2435123" y="4128389"/>
                </a:lnTo>
                <a:lnTo>
                  <a:pt x="0" y="412838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6511" r="-651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1332511" y="5641700"/>
            <a:ext cx="3373646" cy="2097532"/>
          </a:xfrm>
          <a:custGeom>
            <a:avLst/>
            <a:gdLst/>
            <a:ahLst/>
            <a:cxnLst/>
            <a:rect l="l" t="t" r="r" b="b"/>
            <a:pathLst>
              <a:path w="3373646" h="2097532">
                <a:moveTo>
                  <a:pt x="0" y="0"/>
                </a:moveTo>
                <a:lnTo>
                  <a:pt x="3373646" y="0"/>
                </a:lnTo>
                <a:lnTo>
                  <a:pt x="3373646" y="2097532"/>
                </a:lnTo>
                <a:lnTo>
                  <a:pt x="0" y="209753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t="-3612" b="-361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3407697" y="121529"/>
            <a:ext cx="10615464" cy="1193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Type 1 Diabetes Mellitus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94479" y="1437192"/>
            <a:ext cx="10123269" cy="713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606" lvl="1" indent="-431803" algn="l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Type 1 diabetes occurs when insulin lose the ability to convert sugars in the blood to create energy.</a:t>
            </a:r>
          </a:p>
          <a:p>
            <a:pPr marL="863606" lvl="1" indent="-431803" algn="l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Immune system destroys the insulin-producing (islet) cells in the pancreas</a:t>
            </a:r>
          </a:p>
          <a:p>
            <a:pPr marL="863606" lvl="1" indent="-431803" algn="l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As a result, the insulin deficiency causes pancreatic B cell apoptosis   —&gt; impaired cell function and 			metabolism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5490188" y="599809"/>
            <a:ext cx="2051149" cy="1370424"/>
          </a:xfrm>
          <a:custGeom>
            <a:avLst/>
            <a:gdLst/>
            <a:ahLst/>
            <a:cxnLst/>
            <a:rect l="l" t="t" r="r" b="b"/>
            <a:pathLst>
              <a:path w="2051149" h="1370424">
                <a:moveTo>
                  <a:pt x="0" y="0"/>
                </a:moveTo>
                <a:lnTo>
                  <a:pt x="2051150" y="0"/>
                </a:lnTo>
                <a:lnTo>
                  <a:pt x="2051150" y="1370424"/>
                </a:lnTo>
                <a:lnTo>
                  <a:pt x="0" y="137042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294034" y="2085794"/>
            <a:ext cx="1936048" cy="1090630"/>
          </a:xfrm>
          <a:custGeom>
            <a:avLst/>
            <a:gdLst/>
            <a:ahLst/>
            <a:cxnLst/>
            <a:rect l="l" t="t" r="r" b="b"/>
            <a:pathLst>
              <a:path w="2051149" h="1135083">
                <a:moveTo>
                  <a:pt x="0" y="0"/>
                </a:moveTo>
                <a:lnTo>
                  <a:pt x="2051150" y="0"/>
                </a:lnTo>
                <a:lnTo>
                  <a:pt x="2051150" y="1135083"/>
                </a:lnTo>
                <a:lnTo>
                  <a:pt x="0" y="113508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1487" r="-1148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3054868" y="3381060"/>
            <a:ext cx="1936048" cy="1452265"/>
          </a:xfrm>
          <a:custGeom>
            <a:avLst/>
            <a:gdLst/>
            <a:ahLst/>
            <a:cxnLst/>
            <a:rect l="l" t="t" r="r" b="b"/>
            <a:pathLst>
              <a:path w="1936048" h="1452265">
                <a:moveTo>
                  <a:pt x="0" y="0"/>
                </a:moveTo>
                <a:lnTo>
                  <a:pt x="1936048" y="0"/>
                </a:lnTo>
                <a:lnTo>
                  <a:pt x="1936048" y="1452265"/>
                </a:lnTo>
                <a:lnTo>
                  <a:pt x="0" y="145226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8972" t="-8432" r="-8287" b="-67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0567332" y="5098131"/>
            <a:ext cx="1936048" cy="1444589"/>
          </a:xfrm>
          <a:custGeom>
            <a:avLst/>
            <a:gdLst/>
            <a:ahLst/>
            <a:cxnLst/>
            <a:rect l="l" t="t" r="r" b="b"/>
            <a:pathLst>
              <a:path w="1936048" h="1444589">
                <a:moveTo>
                  <a:pt x="0" y="0"/>
                </a:moveTo>
                <a:lnTo>
                  <a:pt x="1936048" y="0"/>
                </a:lnTo>
                <a:lnTo>
                  <a:pt x="1936048" y="1444590"/>
                </a:lnTo>
                <a:lnTo>
                  <a:pt x="0" y="144459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7512756" y="6452000"/>
            <a:ext cx="1936048" cy="1290699"/>
          </a:xfrm>
          <a:custGeom>
            <a:avLst/>
            <a:gdLst/>
            <a:ahLst/>
            <a:cxnLst/>
            <a:rect l="l" t="t" r="r" b="b"/>
            <a:pathLst>
              <a:path w="1936048" h="1290699">
                <a:moveTo>
                  <a:pt x="0" y="0"/>
                </a:moveTo>
                <a:lnTo>
                  <a:pt x="1936048" y="0"/>
                </a:lnTo>
                <a:lnTo>
                  <a:pt x="1936048" y="1290698"/>
                </a:lnTo>
                <a:lnTo>
                  <a:pt x="0" y="129069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4064988" y="7531126"/>
            <a:ext cx="1844654" cy="1223297"/>
          </a:xfrm>
          <a:custGeom>
            <a:avLst/>
            <a:gdLst/>
            <a:ahLst/>
            <a:cxnLst/>
            <a:rect l="l" t="t" r="r" b="b"/>
            <a:pathLst>
              <a:path w="1844654" h="1223297">
                <a:moveTo>
                  <a:pt x="0" y="0"/>
                </a:moveTo>
                <a:lnTo>
                  <a:pt x="1844654" y="0"/>
                </a:lnTo>
                <a:lnTo>
                  <a:pt x="1844654" y="1223297"/>
                </a:lnTo>
                <a:lnTo>
                  <a:pt x="0" y="12232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73198" y="1027663"/>
            <a:ext cx="14193116" cy="68941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32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Increased risk of dental caries due to salivary hypofunction</a:t>
            </a:r>
          </a:p>
          <a:p>
            <a:pPr algn="l"/>
            <a:endParaRPr lang="en-US" sz="3200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/>
            <a:r>
              <a:rPr lang="en-US" sz="32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Accelerated tooth eruption with increasing age</a:t>
            </a:r>
          </a:p>
          <a:p>
            <a:pPr algn="l"/>
            <a:endParaRPr lang="en-US" sz="3200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/>
            <a:r>
              <a:rPr lang="en-US" sz="32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Gingivitis with high risk of periodontal disease (poor control increases risk)</a:t>
            </a:r>
          </a:p>
          <a:p>
            <a:pPr algn="l"/>
            <a:endParaRPr lang="en-US" sz="3200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/>
            <a:r>
              <a:rPr lang="en-US" sz="32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Salivary gland dysfunction leading to xerostomia</a:t>
            </a:r>
          </a:p>
          <a:p>
            <a:pPr algn="l"/>
            <a:endParaRPr lang="en-US" sz="3200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/>
            <a:r>
              <a:rPr lang="en-US" sz="32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Impaired or delayed wound healing</a:t>
            </a:r>
          </a:p>
          <a:p>
            <a:pPr algn="l"/>
            <a:endParaRPr lang="en-US" sz="3200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/>
            <a:r>
              <a:rPr lang="en-US" sz="32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Taste dysfunction</a:t>
            </a:r>
          </a:p>
          <a:p>
            <a:pPr algn="l"/>
            <a:endParaRPr lang="en-US" sz="3200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/>
            <a:r>
              <a:rPr lang="en-US" sz="32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Oral candida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4465736" y="92332"/>
            <a:ext cx="9356527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Oral Manifestations of T1DM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1882823" y="2602493"/>
            <a:ext cx="6112528" cy="4075019"/>
          </a:xfrm>
          <a:custGeom>
            <a:avLst/>
            <a:gdLst/>
            <a:ahLst/>
            <a:cxnLst/>
            <a:rect l="l" t="t" r="r" b="b"/>
            <a:pathLst>
              <a:path w="6112528" h="4075019">
                <a:moveTo>
                  <a:pt x="0" y="0"/>
                </a:moveTo>
                <a:lnTo>
                  <a:pt x="6112528" y="0"/>
                </a:lnTo>
                <a:lnTo>
                  <a:pt x="6112528" y="4075019"/>
                </a:lnTo>
                <a:lnTo>
                  <a:pt x="0" y="407501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5731106" y="83995"/>
            <a:ext cx="6825787" cy="1140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85"/>
              </a:lnSpc>
            </a:pPr>
            <a:r>
              <a:rPr lang="en-US" sz="6703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Type 2 Diabetes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-228600" y="1418590"/>
            <a:ext cx="11859912" cy="7427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122679" lvl="1" indent="-561340" algn="l">
              <a:lnSpc>
                <a:spcPts val="7279"/>
              </a:lnSpc>
              <a:buFont typeface="Arial"/>
              <a:buChar char="•"/>
            </a:pPr>
            <a:r>
              <a:rPr lang="en-US" sz="51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Insulin resistance is coupled with reduced insulin output.</a:t>
            </a:r>
          </a:p>
          <a:p>
            <a:pPr marL="1122679" lvl="1" indent="-561340" algn="l">
              <a:lnSpc>
                <a:spcPts val="7279"/>
              </a:lnSpc>
              <a:buFont typeface="Arial"/>
              <a:buChar char="•"/>
            </a:pPr>
            <a:r>
              <a:rPr lang="en-US" sz="51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Pancreatic islet cells cannot make or effectively use its insulin.</a:t>
            </a:r>
          </a:p>
          <a:p>
            <a:pPr marL="1122679" lvl="1" indent="-561340" algn="l">
              <a:lnSpc>
                <a:spcPts val="7279"/>
              </a:lnSpc>
              <a:buFont typeface="Arial"/>
              <a:buChar char="•"/>
            </a:pPr>
            <a:r>
              <a:rPr lang="en-US" sz="51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Excess buildup of glucose in the blood causing starvation—&gt; apoptosis.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5273791" y="1258330"/>
            <a:ext cx="6395593" cy="7714756"/>
          </a:xfrm>
          <a:custGeom>
            <a:avLst/>
            <a:gdLst/>
            <a:ahLst/>
            <a:cxnLst/>
            <a:rect l="l" t="t" r="r" b="b"/>
            <a:pathLst>
              <a:path w="4264215" h="7697039">
                <a:moveTo>
                  <a:pt x="0" y="0"/>
                </a:moveTo>
                <a:lnTo>
                  <a:pt x="4264215" y="0"/>
                </a:lnTo>
                <a:lnTo>
                  <a:pt x="4264215" y="7697040"/>
                </a:lnTo>
                <a:lnTo>
                  <a:pt x="0" y="769704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795" b="-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-104916" y="2686593"/>
            <a:ext cx="5378707" cy="4114800"/>
          </a:xfrm>
          <a:custGeom>
            <a:avLst/>
            <a:gdLst/>
            <a:ahLst/>
            <a:cxnLst/>
            <a:rect l="l" t="t" r="r" b="b"/>
            <a:pathLst>
              <a:path w="6172200" h="4114800">
                <a:moveTo>
                  <a:pt x="0" y="0"/>
                </a:moveTo>
                <a:lnTo>
                  <a:pt x="6172200" y="0"/>
                </a:lnTo>
                <a:lnTo>
                  <a:pt x="61722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Freeform 10"/>
          <p:cNvSpPr/>
          <p:nvPr/>
        </p:nvSpPr>
        <p:spPr>
          <a:xfrm>
            <a:off x="11669384" y="2524359"/>
            <a:ext cx="6675765" cy="4183822"/>
          </a:xfrm>
          <a:custGeom>
            <a:avLst/>
            <a:gdLst/>
            <a:ahLst/>
            <a:cxnLst/>
            <a:rect l="l" t="t" r="r" b="b"/>
            <a:pathLst>
              <a:path w="6275733" h="4183822">
                <a:moveTo>
                  <a:pt x="0" y="0"/>
                </a:moveTo>
                <a:lnTo>
                  <a:pt x="6275733" y="0"/>
                </a:lnTo>
                <a:lnTo>
                  <a:pt x="6275733" y="4183822"/>
                </a:lnTo>
                <a:lnTo>
                  <a:pt x="0" y="418382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328018" y="-79412"/>
            <a:ext cx="8774822" cy="13377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031"/>
              </a:lnSpc>
            </a:pPr>
            <a:r>
              <a:rPr lang="en-US" sz="787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Type 1 vs Type 2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4572431" y="1105850"/>
            <a:ext cx="7825394" cy="7825394"/>
          </a:xfrm>
          <a:custGeom>
            <a:avLst/>
            <a:gdLst/>
            <a:ahLst/>
            <a:cxnLst/>
            <a:rect l="l" t="t" r="r" b="b"/>
            <a:pathLst>
              <a:path w="7825394" h="7825394">
                <a:moveTo>
                  <a:pt x="0" y="0"/>
                </a:moveTo>
                <a:lnTo>
                  <a:pt x="7825394" y="0"/>
                </a:lnTo>
                <a:lnTo>
                  <a:pt x="7825394" y="7825394"/>
                </a:lnTo>
                <a:lnTo>
                  <a:pt x="0" y="782539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9" name="TextBox 9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432598" y="-9866"/>
            <a:ext cx="14820528" cy="1242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251"/>
              </a:lnSpc>
            </a:pPr>
            <a:r>
              <a:rPr lang="en-US" sz="7322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Oral Manifestation of Diabetes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9144000" y="3719151"/>
            <a:ext cx="6779633" cy="4618625"/>
          </a:xfrm>
          <a:custGeom>
            <a:avLst/>
            <a:gdLst/>
            <a:ahLst/>
            <a:cxnLst/>
            <a:rect l="l" t="t" r="r" b="b"/>
            <a:pathLst>
              <a:path w="6779633" h="4618625">
                <a:moveTo>
                  <a:pt x="0" y="0"/>
                </a:moveTo>
                <a:lnTo>
                  <a:pt x="6779633" y="0"/>
                </a:lnTo>
                <a:lnTo>
                  <a:pt x="6779633" y="4618626"/>
                </a:lnTo>
                <a:lnTo>
                  <a:pt x="0" y="461862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2117878" y="2918698"/>
            <a:ext cx="4323973" cy="5419079"/>
          </a:xfrm>
          <a:custGeom>
            <a:avLst/>
            <a:gdLst/>
            <a:ahLst/>
            <a:cxnLst/>
            <a:rect l="l" t="t" r="r" b="b"/>
            <a:pathLst>
              <a:path w="4323973" h="5419079">
                <a:moveTo>
                  <a:pt x="0" y="0"/>
                </a:moveTo>
                <a:lnTo>
                  <a:pt x="4323974" y="0"/>
                </a:lnTo>
                <a:lnTo>
                  <a:pt x="4323974" y="5419079"/>
                </a:lnTo>
                <a:lnTo>
                  <a:pt x="0" y="541907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3217011" y="15291"/>
            <a:ext cx="10996835" cy="15665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Which came first ?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923689" y="1688344"/>
            <a:ext cx="5196205" cy="10052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Diabetes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688A23-B0AE-0514-7A1F-654A90EFFBE3}"/>
              </a:ext>
            </a:extLst>
          </p:cNvPr>
          <p:cNvSpPr txBox="1"/>
          <p:nvPr/>
        </p:nvSpPr>
        <p:spPr>
          <a:xfrm>
            <a:off x="7972480" y="1697396"/>
            <a:ext cx="13716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800" b="1" dirty="0"/>
              <a:t>or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9D1445B-25B6-76A2-0E0E-C3E025675544}"/>
              </a:ext>
            </a:extLst>
          </p:cNvPr>
          <p:cNvSpPr txBox="1"/>
          <p:nvPr/>
        </p:nvSpPr>
        <p:spPr>
          <a:xfrm>
            <a:off x="10676623" y="1700521"/>
            <a:ext cx="598780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8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Gum Disease</a:t>
            </a:r>
            <a:endParaRPr lang="en-US" sz="5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7339620" y="2043518"/>
            <a:ext cx="10168912" cy="5043058"/>
          </a:xfrm>
          <a:custGeom>
            <a:avLst/>
            <a:gdLst/>
            <a:ahLst/>
            <a:cxnLst/>
            <a:rect l="l" t="t" r="r" b="b"/>
            <a:pathLst>
              <a:path w="10168912" h="5043058">
                <a:moveTo>
                  <a:pt x="0" y="0"/>
                </a:moveTo>
                <a:lnTo>
                  <a:pt x="10168912" y="0"/>
                </a:lnTo>
                <a:lnTo>
                  <a:pt x="10168912" y="5043058"/>
                </a:lnTo>
                <a:lnTo>
                  <a:pt x="0" y="504305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94015" r="-64420" b="-10060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-428571" y="54789"/>
            <a:ext cx="18288000" cy="1811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Periodontal Disease and Diabetes a Bidirectional Relationship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6192" y="2074639"/>
            <a:ext cx="6556608" cy="5271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13589" lvl="1" indent="-356794" algn="l">
              <a:lnSpc>
                <a:spcPts val="4627"/>
              </a:lnSpc>
              <a:buFont typeface="Arial"/>
              <a:buChar char="•"/>
            </a:pPr>
            <a:r>
              <a:rPr lang="en-US" sz="3305" b="1" dirty="0">
                <a:solidFill>
                  <a:srgbClr val="000000"/>
                </a:solidFill>
                <a:latin typeface="Calibri" panose="020F0502020204030204" pitchFamily="34" charset="0"/>
                <a:ea typeface="Canva Sans"/>
                <a:cs typeface="Calibri" panose="020F0502020204030204" pitchFamily="34" charset="0"/>
                <a:sym typeface="Canva Sans"/>
              </a:rPr>
              <a:t>THE ORAL CAVITY CREATES THE OPTIMAL ENVIRONMENT AS AN INCUBATOR FOR BACTERIA</a:t>
            </a:r>
          </a:p>
          <a:p>
            <a:pPr marL="356795" lvl="1" algn="l">
              <a:lnSpc>
                <a:spcPts val="4627"/>
              </a:lnSpc>
            </a:pPr>
            <a:endParaRPr lang="en-US" sz="3305" b="1" dirty="0">
              <a:solidFill>
                <a:srgbClr val="000000"/>
              </a:solidFill>
              <a:latin typeface="Calibri" panose="020F0502020204030204" pitchFamily="34" charset="0"/>
              <a:ea typeface="Canva Sans"/>
              <a:cs typeface="Calibri" panose="020F0502020204030204" pitchFamily="34" charset="0"/>
              <a:sym typeface="Canva Sans"/>
            </a:endParaRPr>
          </a:p>
          <a:p>
            <a:pPr marL="713589" lvl="1" indent="-356794" algn="l">
              <a:lnSpc>
                <a:spcPts val="4627"/>
              </a:lnSpc>
              <a:buFont typeface="Arial"/>
              <a:buChar char="•"/>
            </a:pPr>
            <a:r>
              <a:rPr lang="en-US" sz="3305" b="1" dirty="0">
                <a:solidFill>
                  <a:srgbClr val="000000"/>
                </a:solidFill>
                <a:latin typeface="Calibri" panose="020F0502020204030204" pitchFamily="34" charset="0"/>
                <a:ea typeface="Canva Sans"/>
                <a:cs typeface="Calibri" panose="020F0502020204030204" pitchFamily="34" charset="0"/>
                <a:sym typeface="Canva Sans"/>
              </a:rPr>
              <a:t>THE BIOFILM, MORE COMMONLY KNOWN AS “PLAQUE”, WHICH IS THE PRIMARY CAUSE FOR PERIODONTAL DISEASE</a:t>
            </a:r>
          </a:p>
          <a:p>
            <a:pPr algn="ctr">
              <a:lnSpc>
                <a:spcPts val="4627"/>
              </a:lnSpc>
            </a:pPr>
            <a:endParaRPr lang="en-US" sz="3305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5266436" y="1962976"/>
            <a:ext cx="7755127" cy="6741329"/>
          </a:xfrm>
          <a:custGeom>
            <a:avLst/>
            <a:gdLst/>
            <a:ahLst/>
            <a:cxnLst/>
            <a:rect l="l" t="t" r="r" b="b"/>
            <a:pathLst>
              <a:path w="7196884" h="6395501">
                <a:moveTo>
                  <a:pt x="0" y="0"/>
                </a:moveTo>
                <a:lnTo>
                  <a:pt x="7196884" y="0"/>
                </a:lnTo>
                <a:lnTo>
                  <a:pt x="7196884" y="6395502"/>
                </a:lnTo>
                <a:lnTo>
                  <a:pt x="0" y="639550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-279122" y="102227"/>
            <a:ext cx="18288000" cy="1811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Periodontal Disease and Diabetes a Bidirectional Relationship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-33867" y="3390900"/>
            <a:ext cx="18345150" cy="966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80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Oral Hygiene Management</a:t>
            </a:r>
          </a:p>
        </p:txBody>
      </p:sp>
    </p:spTree>
    <p:extLst>
      <p:ext uri="{BB962C8B-B14F-4D97-AF65-F5344CB8AC3E}">
        <p14:creationId xmlns:p14="http://schemas.microsoft.com/office/powerpoint/2010/main" val="40827743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606192" y="1095332"/>
            <a:ext cx="3173734" cy="3173734"/>
          </a:xfrm>
          <a:custGeom>
            <a:avLst/>
            <a:gdLst/>
            <a:ahLst/>
            <a:cxnLst/>
            <a:rect l="l" t="t" r="r" b="b"/>
            <a:pathLst>
              <a:path w="3173734" h="3173734">
                <a:moveTo>
                  <a:pt x="0" y="0"/>
                </a:moveTo>
                <a:lnTo>
                  <a:pt x="3173733" y="0"/>
                </a:lnTo>
                <a:lnTo>
                  <a:pt x="3173733" y="3173734"/>
                </a:lnTo>
                <a:lnTo>
                  <a:pt x="0" y="317373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4521792" y="1179157"/>
            <a:ext cx="3173783" cy="3156584"/>
          </a:xfrm>
          <a:custGeom>
            <a:avLst/>
            <a:gdLst/>
            <a:ahLst/>
            <a:cxnLst/>
            <a:rect l="l" t="t" r="r" b="b"/>
            <a:pathLst>
              <a:path w="3173783" h="3156584">
                <a:moveTo>
                  <a:pt x="0" y="0"/>
                </a:moveTo>
                <a:lnTo>
                  <a:pt x="3173783" y="0"/>
                </a:lnTo>
                <a:lnTo>
                  <a:pt x="3173783" y="3156584"/>
                </a:lnTo>
                <a:lnTo>
                  <a:pt x="0" y="315658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9358" r="-1935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8658279" y="1179157"/>
            <a:ext cx="3607524" cy="3156584"/>
          </a:xfrm>
          <a:custGeom>
            <a:avLst/>
            <a:gdLst/>
            <a:ahLst/>
            <a:cxnLst/>
            <a:rect l="l" t="t" r="r" b="b"/>
            <a:pathLst>
              <a:path w="3607524" h="3156584">
                <a:moveTo>
                  <a:pt x="0" y="0"/>
                </a:moveTo>
                <a:lnTo>
                  <a:pt x="3607525" y="0"/>
                </a:lnTo>
                <a:lnTo>
                  <a:pt x="3607525" y="3156584"/>
                </a:lnTo>
                <a:lnTo>
                  <a:pt x="0" y="315658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3371976" y="1162007"/>
            <a:ext cx="3977891" cy="3173734"/>
          </a:xfrm>
          <a:custGeom>
            <a:avLst/>
            <a:gdLst/>
            <a:ahLst/>
            <a:cxnLst/>
            <a:rect l="l" t="t" r="r" b="b"/>
            <a:pathLst>
              <a:path w="3977891" h="3173734">
                <a:moveTo>
                  <a:pt x="0" y="0"/>
                </a:moveTo>
                <a:lnTo>
                  <a:pt x="3977891" y="0"/>
                </a:lnTo>
                <a:lnTo>
                  <a:pt x="3977891" y="3173734"/>
                </a:lnTo>
                <a:lnTo>
                  <a:pt x="0" y="317373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5858" r="-585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3618607" y="208460"/>
            <a:ext cx="11050786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Traditional Oral Hygiene Methods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44167" y="4356990"/>
            <a:ext cx="3797722" cy="3980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6"/>
              </a:lnSpc>
            </a:pPr>
            <a:r>
              <a:rPr lang="en-US" sz="2276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White Oak bark powder used by the Iroquois , Penobscot and Menominee Tribes </a:t>
            </a:r>
          </a:p>
          <a:p>
            <a:pPr marL="491416" lvl="1" indent="-245708" algn="l">
              <a:lnSpc>
                <a:spcPts val="3186"/>
              </a:lnSpc>
              <a:buFont typeface="Arial"/>
              <a:buChar char="•"/>
            </a:pPr>
            <a:r>
              <a:rPr lang="en-US" sz="2276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Used as an antiseptic and anti-inflammatory agent </a:t>
            </a:r>
          </a:p>
          <a:p>
            <a:pPr marL="491416" lvl="1" indent="-245708" algn="l">
              <a:lnSpc>
                <a:spcPts val="3186"/>
              </a:lnSpc>
              <a:buFont typeface="Arial"/>
              <a:buChar char="•"/>
            </a:pPr>
            <a:r>
              <a:rPr lang="en-US" sz="2276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Directly placed on the gums to reduce inflammation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21792" y="4450041"/>
            <a:ext cx="3797722" cy="3255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6"/>
              </a:lnSpc>
            </a:pPr>
            <a:r>
              <a:rPr lang="en-US" sz="2276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Bearberry (Arctostaphylos uva-</a:t>
            </a:r>
            <a:r>
              <a:rPr lang="en-US" sz="2276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usi</a:t>
            </a:r>
            <a:r>
              <a:rPr lang="en-US" sz="2276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) is a herbal </a:t>
            </a:r>
            <a:r>
              <a:rPr lang="en-US" sz="2276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knnikinnic</a:t>
            </a:r>
            <a:r>
              <a:rPr lang="en-US" sz="2276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used by </a:t>
            </a:r>
            <a:r>
              <a:rPr lang="en-US" sz="2276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Objwa</a:t>
            </a:r>
            <a:r>
              <a:rPr lang="en-US" sz="2276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Blackfoot, Navaho &amp; Cheyenne tribes as a treatment to numb tooth pain, treat headaches, canker sores and anxiety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658280" y="4356990"/>
            <a:ext cx="4445238" cy="44868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186"/>
              </a:lnSpc>
            </a:pPr>
            <a:r>
              <a:rPr lang="en-US" sz="2276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Prickly Ash(Zanthoxylum) used by the Cherokee, Chippewa, Comanche etc. It is unique as it posses antibacterial and antifungal properties . Used to treat toothaches increase saliva flow and support digestive health. Prickly Ash is known to enhance blood circulation and treat nerve pain.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371976" y="4297641"/>
            <a:ext cx="4328520" cy="3180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6"/>
              </a:lnSpc>
            </a:pPr>
            <a:r>
              <a:rPr lang="en-US" sz="2276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Goldenseal/Bitter Herb (</a:t>
            </a:r>
            <a:r>
              <a:rPr lang="en-US" sz="2276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Hydrasis</a:t>
            </a:r>
            <a:r>
              <a:rPr lang="en-US" sz="2276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canadensis) Used by the Cherokee and Iroquois for its antiseptic and anti-inflammatory properties. It was used to treat gum inflammation, mouth ulcers and cavities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8" name="Picture 8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rcRect t="1131" b="1131"/>
          <a:stretch>
            <a:fillRect/>
          </a:stretch>
        </p:blipFill>
        <p:spPr>
          <a:xfrm>
            <a:off x="10583972" y="1029811"/>
            <a:ext cx="4406944" cy="7657267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618607" y="141605"/>
            <a:ext cx="11050786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Traditional Oral Hygiene Methods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25999" y="1740077"/>
            <a:ext cx="9122633" cy="6625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2"/>
              </a:lnSpc>
            </a:pPr>
            <a:r>
              <a:rPr lang="en-US" sz="3744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Natural Toothbrush the Miswak is </a:t>
            </a:r>
          </a:p>
          <a:p>
            <a:pPr algn="l">
              <a:lnSpc>
                <a:spcPts val="5242"/>
              </a:lnSpc>
            </a:pPr>
            <a:r>
              <a:rPr lang="en-US" sz="3744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made from roots and branches of  the </a:t>
            </a:r>
          </a:p>
          <a:p>
            <a:pPr algn="l">
              <a:lnSpc>
                <a:spcPts val="5242"/>
              </a:lnSpc>
            </a:pPr>
            <a:r>
              <a:rPr lang="en-US" sz="3744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Salvadora</a:t>
            </a:r>
            <a:r>
              <a:rPr lang="en-US" sz="3744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Persica plant or Arak plant</a:t>
            </a:r>
          </a:p>
          <a:p>
            <a:pPr algn="l">
              <a:lnSpc>
                <a:spcPts val="5242"/>
              </a:lnSpc>
            </a:pPr>
            <a:r>
              <a:rPr lang="en-US" sz="3744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It is known for :</a:t>
            </a:r>
          </a:p>
          <a:p>
            <a:pPr marL="808422" lvl="1" indent="-404211" algn="l">
              <a:lnSpc>
                <a:spcPts val="5242"/>
              </a:lnSpc>
              <a:buFont typeface="Arial"/>
              <a:buChar char="•"/>
            </a:pPr>
            <a:r>
              <a:rPr lang="en-US" sz="3744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Plaque reduction</a:t>
            </a:r>
          </a:p>
          <a:p>
            <a:pPr marL="808422" lvl="1" indent="-404211" algn="l">
              <a:lnSpc>
                <a:spcPts val="5242"/>
              </a:lnSpc>
              <a:buFont typeface="Arial"/>
              <a:buChar char="•"/>
            </a:pPr>
            <a:r>
              <a:rPr lang="en-US" sz="3744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Teeth whitening </a:t>
            </a:r>
          </a:p>
          <a:p>
            <a:pPr marL="808422" lvl="1" indent="-404211" algn="l">
              <a:lnSpc>
                <a:spcPts val="5242"/>
              </a:lnSpc>
              <a:buFont typeface="Arial"/>
              <a:buChar char="•"/>
            </a:pPr>
            <a:r>
              <a:rPr lang="en-US" sz="3744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Reduce malodorous breath</a:t>
            </a:r>
          </a:p>
          <a:p>
            <a:pPr marL="808422" lvl="1" indent="-404211" algn="l">
              <a:lnSpc>
                <a:spcPts val="5242"/>
              </a:lnSpc>
              <a:buFont typeface="Arial"/>
              <a:buChar char="•"/>
            </a:pPr>
            <a:r>
              <a:rPr lang="en-US" sz="3744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Kills harmful bacteria</a:t>
            </a:r>
          </a:p>
          <a:p>
            <a:pPr marL="808422" lvl="1" indent="-404211" algn="l">
              <a:lnSpc>
                <a:spcPts val="5242"/>
              </a:lnSpc>
              <a:buFont typeface="Arial"/>
              <a:buChar char="•"/>
            </a:pPr>
            <a:r>
              <a:rPr lang="en-US" sz="3744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Increases salivation</a:t>
            </a:r>
          </a:p>
          <a:p>
            <a:pPr marL="808422" lvl="1" indent="-404211" algn="l">
              <a:lnSpc>
                <a:spcPts val="5242"/>
              </a:lnSpc>
              <a:buFont typeface="Arial"/>
              <a:buChar char="•"/>
            </a:pPr>
            <a:r>
              <a:rPr lang="en-US" sz="3744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Assists with nicotine addiction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142332" y="1500242"/>
            <a:ext cx="2729411" cy="3643258"/>
          </a:xfrm>
          <a:custGeom>
            <a:avLst/>
            <a:gdLst/>
            <a:ahLst/>
            <a:cxnLst/>
            <a:rect l="l" t="t" r="r" b="b"/>
            <a:pathLst>
              <a:path w="2729411" h="3643258">
                <a:moveTo>
                  <a:pt x="0" y="0"/>
                </a:moveTo>
                <a:lnTo>
                  <a:pt x="2729411" y="0"/>
                </a:lnTo>
                <a:lnTo>
                  <a:pt x="2729411" y="3643258"/>
                </a:lnTo>
                <a:lnTo>
                  <a:pt x="0" y="364325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4226217" y="4959907"/>
            <a:ext cx="2792276" cy="3727171"/>
          </a:xfrm>
          <a:custGeom>
            <a:avLst/>
            <a:gdLst/>
            <a:ahLst/>
            <a:cxnLst/>
            <a:rect l="l" t="t" r="r" b="b"/>
            <a:pathLst>
              <a:path w="2792276" h="3727171">
                <a:moveTo>
                  <a:pt x="0" y="0"/>
                </a:moveTo>
                <a:lnTo>
                  <a:pt x="2792275" y="0"/>
                </a:lnTo>
                <a:lnTo>
                  <a:pt x="2792275" y="3727171"/>
                </a:lnTo>
                <a:lnTo>
                  <a:pt x="0" y="372717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7320170" y="1418676"/>
            <a:ext cx="2790518" cy="3724824"/>
          </a:xfrm>
          <a:custGeom>
            <a:avLst/>
            <a:gdLst/>
            <a:ahLst/>
            <a:cxnLst/>
            <a:rect l="l" t="t" r="r" b="b"/>
            <a:pathLst>
              <a:path w="2790518" h="3724824">
                <a:moveTo>
                  <a:pt x="0" y="0"/>
                </a:moveTo>
                <a:lnTo>
                  <a:pt x="2790518" y="0"/>
                </a:lnTo>
                <a:lnTo>
                  <a:pt x="2790518" y="3724824"/>
                </a:lnTo>
                <a:lnTo>
                  <a:pt x="0" y="372482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0286823" y="5061934"/>
            <a:ext cx="3132699" cy="3590841"/>
          </a:xfrm>
          <a:custGeom>
            <a:avLst/>
            <a:gdLst/>
            <a:ahLst/>
            <a:cxnLst/>
            <a:rect l="l" t="t" r="r" b="b"/>
            <a:pathLst>
              <a:path w="3132699" h="3590841">
                <a:moveTo>
                  <a:pt x="0" y="0"/>
                </a:moveTo>
                <a:lnTo>
                  <a:pt x="3132699" y="0"/>
                </a:lnTo>
                <a:lnTo>
                  <a:pt x="3132699" y="3590841"/>
                </a:lnTo>
                <a:lnTo>
                  <a:pt x="0" y="3590841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7312" r="-731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3620007" y="1418676"/>
            <a:ext cx="2428839" cy="3643258"/>
          </a:xfrm>
          <a:custGeom>
            <a:avLst/>
            <a:gdLst/>
            <a:ahLst/>
            <a:cxnLst/>
            <a:rect l="l" t="t" r="r" b="b"/>
            <a:pathLst>
              <a:path w="2428839" h="3643258">
                <a:moveTo>
                  <a:pt x="0" y="0"/>
                </a:moveTo>
                <a:lnTo>
                  <a:pt x="2428839" y="0"/>
                </a:lnTo>
                <a:lnTo>
                  <a:pt x="2428839" y="3643258"/>
                </a:lnTo>
                <a:lnTo>
                  <a:pt x="0" y="364325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5622354" y="154924"/>
            <a:ext cx="7043291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Modern Day Methods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314700" y="3848100"/>
            <a:ext cx="11658600" cy="940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72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Diabetes Management</a:t>
            </a:r>
          </a:p>
        </p:txBody>
      </p:sp>
    </p:spTree>
    <p:extLst>
      <p:ext uri="{BB962C8B-B14F-4D97-AF65-F5344CB8AC3E}">
        <p14:creationId xmlns:p14="http://schemas.microsoft.com/office/powerpoint/2010/main" val="16829400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7150" y="189884"/>
            <a:ext cx="18288000" cy="1811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Nutritional Counseling For Patients With Oral Health Conditions</a:t>
            </a:r>
          </a:p>
        </p:txBody>
      </p:sp>
      <p:pic>
        <p:nvPicPr>
          <p:cNvPr id="13" name="Picture 12" descr="Image result for food label">
            <a:extLst>
              <a:ext uri="{FF2B5EF4-FFF2-40B4-BE49-F238E27FC236}">
                <a16:creationId xmlns:a16="http://schemas.microsoft.com/office/drawing/2014/main" id="{1C3E6B97-55A8-254F-359E-0A6CDE5AF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9722" y="1955168"/>
            <a:ext cx="6806640" cy="6973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C40CD45-79C8-6DAF-208E-62E60A57B6A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53" y="2021657"/>
            <a:ext cx="8869824" cy="6652368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7150" y="189884"/>
            <a:ext cx="18288000" cy="1811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Nutritional Counseling For Patients With Oral Health Conditions</a:t>
            </a:r>
          </a:p>
        </p:txBody>
      </p:sp>
      <p:pic>
        <p:nvPicPr>
          <p:cNvPr id="13" name="Picture 12" descr="Image result for food label">
            <a:extLst>
              <a:ext uri="{FF2B5EF4-FFF2-40B4-BE49-F238E27FC236}">
                <a16:creationId xmlns:a16="http://schemas.microsoft.com/office/drawing/2014/main" id="{1C3E6B97-55A8-254F-359E-0A6CDE5AF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9722" y="1955168"/>
            <a:ext cx="6806640" cy="6973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Evaluating Food and Cosmetics: YUKA">
            <a:extLst>
              <a:ext uri="{FF2B5EF4-FFF2-40B4-BE49-F238E27FC236}">
                <a16:creationId xmlns:a16="http://schemas.microsoft.com/office/drawing/2014/main" id="{1A7F19F6-3BD1-7D1E-D014-3A8CACF35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02" y="3162300"/>
            <a:ext cx="9310254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12902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711B9D-BB12-EEA4-2DC8-488A54E48DFD}"/>
              </a:ext>
            </a:extLst>
          </p:cNvPr>
          <p:cNvSpPr txBox="1"/>
          <p:nvPr/>
        </p:nvSpPr>
        <p:spPr>
          <a:xfrm>
            <a:off x="4780857" y="0"/>
            <a:ext cx="92049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0" dirty="0">
                <a:solidFill>
                  <a:srgbClr val="FF0000"/>
                </a:solidFill>
              </a:rPr>
              <a:t>Eat</a:t>
            </a:r>
            <a:r>
              <a:rPr lang="en-US" sz="8000" dirty="0"/>
              <a:t> </a:t>
            </a:r>
            <a:r>
              <a:rPr lang="en-US" sz="8000" dirty="0">
                <a:solidFill>
                  <a:schemeClr val="accent2"/>
                </a:solidFill>
              </a:rPr>
              <a:t>The</a:t>
            </a:r>
            <a:r>
              <a:rPr lang="en-US" sz="8000" dirty="0"/>
              <a:t> </a:t>
            </a:r>
            <a:r>
              <a:rPr lang="en-US" sz="8000" dirty="0">
                <a:solidFill>
                  <a:srgbClr val="FFFF00"/>
                </a:solidFill>
              </a:rPr>
              <a:t>R</a:t>
            </a:r>
            <a:r>
              <a:rPr lang="en-US" sz="8000" dirty="0">
                <a:solidFill>
                  <a:srgbClr val="FFFC00"/>
                </a:solidFill>
              </a:rPr>
              <a:t>a</a:t>
            </a:r>
            <a:r>
              <a:rPr lang="en-US" sz="8000" dirty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US" sz="8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</a:t>
            </a:r>
            <a:r>
              <a:rPr lang="en-US" sz="8000" dirty="0">
                <a:solidFill>
                  <a:srgbClr val="0070C0"/>
                </a:solidFill>
              </a:rPr>
              <a:t>b</a:t>
            </a:r>
            <a:r>
              <a:rPr lang="en-US" sz="8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o</a:t>
            </a:r>
            <a:r>
              <a:rPr lang="en-US" sz="8000" dirty="0">
                <a:solidFill>
                  <a:srgbClr val="7030A0"/>
                </a:solidFill>
              </a:rPr>
              <a:t>w</a:t>
            </a:r>
            <a:endParaRPr lang="en-US" sz="8000" dirty="0"/>
          </a:p>
        </p:txBody>
      </p:sp>
      <p:pic>
        <p:nvPicPr>
          <p:cNvPr id="19" name="Picture 18" descr="A rainbow of fruits and vegetables&#10;&#10;Description automatically generated">
            <a:extLst>
              <a:ext uri="{FF2B5EF4-FFF2-40B4-BE49-F238E27FC236}">
                <a16:creationId xmlns:a16="http://schemas.microsoft.com/office/drawing/2014/main" id="{69EB8D74-13F2-F40B-4A20-752469F704B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64" b="29412"/>
          <a:stretch/>
        </p:blipFill>
        <p:spPr>
          <a:xfrm>
            <a:off x="2443028" y="1037874"/>
            <a:ext cx="13462474" cy="79191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451089" y="254198"/>
            <a:ext cx="15355342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400" b="1" dirty="0">
                <a:solidFill>
                  <a:srgbClr val="FF0000"/>
                </a:solidFill>
              </a:rPr>
              <a:t>RED (Lycopene)</a:t>
            </a:r>
            <a:endParaRPr lang="en-US" sz="5199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0257013D-EFE0-305C-4537-240A43C8BBC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75" y="1845845"/>
            <a:ext cx="8562857" cy="6036814"/>
          </a:xfrm>
          <a:prstGeom prst="rect">
            <a:avLst/>
          </a:prstGeom>
          <a:noFill/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713CBC4-D829-BEC7-FF1F-C219C72E6293}"/>
              </a:ext>
            </a:extLst>
          </p:cNvPr>
          <p:cNvSpPr txBox="1"/>
          <p:nvPr/>
        </p:nvSpPr>
        <p:spPr>
          <a:xfrm>
            <a:off x="762001" y="1845845"/>
            <a:ext cx="754128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b="1" dirty="0">
                <a:solidFill>
                  <a:srgbClr val="FF0000"/>
                </a:solidFill>
              </a:rPr>
              <a:t>Keeps our heart healthy and decreases risk of stroke.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b="1" dirty="0">
                <a:solidFill>
                  <a:srgbClr val="FF0000"/>
                </a:solidFill>
              </a:rPr>
              <a:t>Prevents and even fights cancer, especially prostate and breast.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b="1" dirty="0">
                <a:solidFill>
                  <a:srgbClr val="FF0000"/>
                </a:solidFill>
              </a:rPr>
              <a:t>Good for urinary tract health and for memory!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466329" y="-26068"/>
            <a:ext cx="15355342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ORANGE/YELLOW (Carotenoids)</a:t>
            </a:r>
            <a:endParaRPr lang="en-US" sz="5199" dirty="0">
              <a:solidFill>
                <a:schemeClr val="accent6">
                  <a:lumMod val="75000"/>
                </a:schemeClr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pic>
        <p:nvPicPr>
          <p:cNvPr id="13" name="Picture 2" descr="What Are Carotenoids? | Live Science">
            <a:extLst>
              <a:ext uri="{FF2B5EF4-FFF2-40B4-BE49-F238E27FC236}">
                <a16:creationId xmlns:a16="http://schemas.microsoft.com/office/drawing/2014/main" id="{7D50852E-93C0-CB71-9585-A3BD8A6D5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5887" y="1935541"/>
            <a:ext cx="8916545" cy="5947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116D6CA-BA0D-FACC-7D31-6D254F555749}"/>
              </a:ext>
            </a:extLst>
          </p:cNvPr>
          <p:cNvSpPr txBox="1"/>
          <p:nvPr/>
        </p:nvSpPr>
        <p:spPr>
          <a:xfrm>
            <a:off x="900244" y="1422644"/>
            <a:ext cx="6878121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Decreases inflammation in the body and helps prevent cancer.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Keeps our immune system strong and our skin healthy.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Good for our vision - helps us see at night!</a:t>
            </a:r>
          </a:p>
        </p:txBody>
      </p:sp>
    </p:spTree>
    <p:extLst>
      <p:ext uri="{BB962C8B-B14F-4D97-AF65-F5344CB8AC3E}">
        <p14:creationId xmlns:p14="http://schemas.microsoft.com/office/powerpoint/2010/main" val="1413587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pic>
        <p:nvPicPr>
          <p:cNvPr id="13" name="Picture 2" descr="Got Milk? The Milk Lie ⋆ | Fruit and vegetable diet, Vegetable diet,  Nutrition">
            <a:extLst>
              <a:ext uri="{FF2B5EF4-FFF2-40B4-BE49-F238E27FC236}">
                <a16:creationId xmlns:a16="http://schemas.microsoft.com/office/drawing/2014/main" id="{21129337-8ED3-0021-C41E-B1E90CF25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41155" y="1608134"/>
            <a:ext cx="7365317" cy="6683733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D0BBEC0-3403-14E5-67EF-D5AAD5840929}"/>
              </a:ext>
            </a:extLst>
          </p:cNvPr>
          <p:cNvSpPr txBox="1"/>
          <p:nvPr/>
        </p:nvSpPr>
        <p:spPr>
          <a:xfrm>
            <a:off x="4987315" y="14727"/>
            <a:ext cx="92049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rgbClr val="00B050"/>
                </a:solidFill>
              </a:rPr>
              <a:t>GREEN (Lutein)</a:t>
            </a:r>
            <a:endParaRPr lang="en-US" sz="6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D6B6D5-5B56-22F6-5A30-8BA2C7283B6A}"/>
              </a:ext>
            </a:extLst>
          </p:cNvPr>
          <p:cNvSpPr txBox="1"/>
          <p:nvPr/>
        </p:nvSpPr>
        <p:spPr>
          <a:xfrm>
            <a:off x="783553" y="1695347"/>
            <a:ext cx="7820080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b="1" dirty="0">
                <a:solidFill>
                  <a:srgbClr val="00B050"/>
                </a:solidFill>
              </a:rPr>
              <a:t>Protects our eyes </a:t>
            </a:r>
            <a:r>
              <a:rPr lang="en-US" sz="4400" dirty="0">
                <a:solidFill>
                  <a:srgbClr val="00B050"/>
                </a:solidFill>
              </a:rPr>
              <a:t>by preventing cataracts and slowing age-related </a:t>
            </a:r>
            <a:r>
              <a:rPr lang="en-US" sz="4400" b="1" dirty="0">
                <a:solidFill>
                  <a:srgbClr val="00B050"/>
                </a:solidFill>
              </a:rPr>
              <a:t>macular degeneration </a:t>
            </a:r>
            <a:r>
              <a:rPr lang="en-US" sz="4400" dirty="0">
                <a:solidFill>
                  <a:srgbClr val="00B050"/>
                </a:solidFill>
              </a:rPr>
              <a:t>(natural worsening of eyesight as we get older). </a:t>
            </a:r>
          </a:p>
          <a:p>
            <a:endParaRPr lang="en-US" sz="4400" dirty="0">
              <a:solidFill>
                <a:srgbClr val="00B05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00B050"/>
                </a:solidFill>
              </a:rPr>
              <a:t>Keeps our </a:t>
            </a:r>
            <a:r>
              <a:rPr lang="en-US" sz="4400" b="1" dirty="0">
                <a:solidFill>
                  <a:srgbClr val="00B050"/>
                </a:solidFill>
              </a:rPr>
              <a:t>bones, teeth and nails strong and also, prevents blood clots</a:t>
            </a:r>
            <a:r>
              <a:rPr lang="en-US" sz="4400" dirty="0">
                <a:solidFill>
                  <a:srgbClr val="00B050"/>
                </a:solidFill>
              </a:rPr>
              <a:t>! </a:t>
            </a:r>
          </a:p>
        </p:txBody>
      </p:sp>
    </p:spTree>
    <p:extLst>
      <p:ext uri="{BB962C8B-B14F-4D97-AF65-F5344CB8AC3E}">
        <p14:creationId xmlns:p14="http://schemas.microsoft.com/office/powerpoint/2010/main" val="2423060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pic>
        <p:nvPicPr>
          <p:cNvPr id="13" name="Picture 2" descr="Anthocyanins: What They Are and How They Benefit You">
            <a:extLst>
              <a:ext uri="{FF2B5EF4-FFF2-40B4-BE49-F238E27FC236}">
                <a16:creationId xmlns:a16="http://schemas.microsoft.com/office/drawing/2014/main" id="{6301EEE0-8CD1-CED0-D219-97015D1E04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8" r="10128"/>
          <a:stretch/>
        </p:blipFill>
        <p:spPr bwMode="auto">
          <a:xfrm>
            <a:off x="10047698" y="1562100"/>
            <a:ext cx="7734662" cy="548640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F7FDCA3-BD9D-15E5-0523-2E9B88C0003E}"/>
              </a:ext>
            </a:extLst>
          </p:cNvPr>
          <p:cNvSpPr txBox="1"/>
          <p:nvPr/>
        </p:nvSpPr>
        <p:spPr>
          <a:xfrm>
            <a:off x="3429000" y="276292"/>
            <a:ext cx="101027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rgbClr val="0070C0"/>
                </a:solidFill>
              </a:rPr>
              <a:t>BLUE</a:t>
            </a:r>
            <a:r>
              <a:rPr lang="en-US" sz="6000" b="1" dirty="0">
                <a:solidFill>
                  <a:srgbClr val="7030A0"/>
                </a:solidFill>
              </a:rPr>
              <a:t>/PURPLE </a:t>
            </a:r>
            <a:r>
              <a:rPr lang="en-US" sz="6000" b="1" dirty="0">
                <a:solidFill>
                  <a:srgbClr val="0070C0"/>
                </a:solidFill>
              </a:rPr>
              <a:t>(Antho</a:t>
            </a:r>
            <a:r>
              <a:rPr lang="en-US" sz="6000" b="1" dirty="0">
                <a:solidFill>
                  <a:srgbClr val="7030A0"/>
                </a:solidFill>
              </a:rPr>
              <a:t>cyanins)</a:t>
            </a:r>
            <a:endParaRPr lang="en-US" sz="6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232905-1C98-8341-D6D2-DF5DB2EA29FD}"/>
              </a:ext>
            </a:extLst>
          </p:cNvPr>
          <p:cNvSpPr txBox="1"/>
          <p:nvPr/>
        </p:nvSpPr>
        <p:spPr>
          <a:xfrm>
            <a:off x="682015" y="1310376"/>
            <a:ext cx="8610599" cy="7478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rgbClr val="0070C0"/>
                </a:solidFill>
              </a:rPr>
              <a:t>Helps us age gracefully by </a:t>
            </a:r>
            <a:r>
              <a:rPr lang="en-US" sz="4800" b="1" dirty="0">
                <a:solidFill>
                  <a:srgbClr val="0070C0"/>
                </a:solidFill>
              </a:rPr>
              <a:t>improving our memory </a:t>
            </a:r>
            <a:r>
              <a:rPr lang="en-US" sz="4800" dirty="0">
                <a:solidFill>
                  <a:srgbClr val="0070C0"/>
                </a:solidFill>
              </a:rPr>
              <a:t>and keeping our </a:t>
            </a:r>
            <a:r>
              <a:rPr lang="en-US" sz="4800" b="1" dirty="0">
                <a:solidFill>
                  <a:srgbClr val="0070C0"/>
                </a:solidFill>
              </a:rPr>
              <a:t>skin looking young.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b="1" dirty="0">
                <a:solidFill>
                  <a:srgbClr val="7030A0"/>
                </a:solidFill>
              </a:rPr>
              <a:t>Reduces blood pressure </a:t>
            </a:r>
            <a:r>
              <a:rPr lang="en-US" sz="4800" dirty="0">
                <a:solidFill>
                  <a:srgbClr val="7030A0"/>
                </a:solidFill>
              </a:rPr>
              <a:t>and lowers the risk of stroke and heart disease.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rgbClr val="0070C0"/>
                </a:solidFill>
              </a:rPr>
              <a:t>Helps </a:t>
            </a:r>
            <a:r>
              <a:rPr lang="en-US" sz="4800" b="1" dirty="0">
                <a:solidFill>
                  <a:srgbClr val="0070C0"/>
                </a:solidFill>
              </a:rPr>
              <a:t>fight cancers</a:t>
            </a:r>
            <a:r>
              <a:rPr lang="en-US" sz="4800" dirty="0">
                <a:solidFill>
                  <a:srgbClr val="0070C0"/>
                </a:solidFill>
              </a:rPr>
              <a:t>, especially those in the GI tract (mouth, esophagus, colon)! </a:t>
            </a:r>
          </a:p>
        </p:txBody>
      </p:sp>
    </p:spTree>
    <p:extLst>
      <p:ext uri="{BB962C8B-B14F-4D97-AF65-F5344CB8AC3E}">
        <p14:creationId xmlns:p14="http://schemas.microsoft.com/office/powerpoint/2010/main" val="3994624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pic>
        <p:nvPicPr>
          <p:cNvPr id="13" name="Picture 2" descr="Freezing Garlic?">
            <a:extLst>
              <a:ext uri="{FF2B5EF4-FFF2-40B4-BE49-F238E27FC236}">
                <a16:creationId xmlns:a16="http://schemas.microsoft.com/office/drawing/2014/main" id="{7784826F-5F58-831F-E813-F3CD5F7A6D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"/>
          <a:stretch/>
        </p:blipFill>
        <p:spPr bwMode="auto">
          <a:xfrm>
            <a:off x="9082366" y="1933242"/>
            <a:ext cx="7739305" cy="580599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02CF024-0BC9-6908-0CDE-50F7F69D976E}"/>
              </a:ext>
            </a:extLst>
          </p:cNvPr>
          <p:cNvSpPr txBox="1"/>
          <p:nvPr/>
        </p:nvSpPr>
        <p:spPr>
          <a:xfrm>
            <a:off x="4690677" y="204766"/>
            <a:ext cx="920496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600" b="1" dirty="0">
                <a:solidFill>
                  <a:schemeClr val="accent2">
                    <a:lumMod val="50000"/>
                  </a:schemeClr>
                </a:solidFill>
              </a:rPr>
              <a:t>WHITE/TAN (Allicin)</a:t>
            </a:r>
            <a:endParaRPr lang="en-US" sz="6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792061F-1C16-D06C-86C9-4AD3DAC3549C}"/>
              </a:ext>
            </a:extLst>
          </p:cNvPr>
          <p:cNvSpPr txBox="1"/>
          <p:nvPr/>
        </p:nvSpPr>
        <p:spPr>
          <a:xfrm>
            <a:off x="606192" y="1324391"/>
            <a:ext cx="8109237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</a:rPr>
              <a:t>Lowers cholesterol and blood pressure.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accent2">
                    <a:lumMod val="50000"/>
                  </a:schemeClr>
                </a:solidFill>
              </a:rPr>
              <a:t>Keeps our 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</a:rPr>
              <a:t>bones strong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</a:rPr>
              <a:t> and healthy.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accent2">
                    <a:lumMod val="50000"/>
                  </a:schemeClr>
                </a:solidFill>
              </a:rPr>
              <a:t>Helps 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</a:rPr>
              <a:t>fight cancers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</a:rPr>
              <a:t>, especially stomach cancer!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</a:rPr>
              <a:t>Antibacterial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</a:rPr>
              <a:t> properties against gram-negative and gram-positive bacteria.</a:t>
            </a:r>
          </a:p>
        </p:txBody>
      </p:sp>
    </p:spTree>
    <p:extLst>
      <p:ext uri="{BB962C8B-B14F-4D97-AF65-F5344CB8AC3E}">
        <p14:creationId xmlns:p14="http://schemas.microsoft.com/office/powerpoint/2010/main" val="3158996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902255" y="367126"/>
            <a:ext cx="8947568" cy="940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72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Dental Probiotics</a:t>
            </a:r>
          </a:p>
        </p:txBody>
      </p:sp>
      <p:pic>
        <p:nvPicPr>
          <p:cNvPr id="13" name="Picture 12" descr="A group of blue bottles with white labels&#10;&#10;Description automatically generated">
            <a:extLst>
              <a:ext uri="{FF2B5EF4-FFF2-40B4-BE49-F238E27FC236}">
                <a16:creationId xmlns:a16="http://schemas.microsoft.com/office/drawing/2014/main" id="{D2E32F09-A281-7AFC-F26C-E4E75363BE4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9437" y="2933700"/>
            <a:ext cx="7772400" cy="489661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F07A10D-9693-7681-5DAC-7B8DF99697D1}"/>
              </a:ext>
            </a:extLst>
          </p:cNvPr>
          <p:cNvSpPr txBox="1"/>
          <p:nvPr/>
        </p:nvSpPr>
        <p:spPr>
          <a:xfrm>
            <a:off x="846162" y="1561833"/>
            <a:ext cx="10050437" cy="62653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461"/>
              </a:lnSpc>
            </a:pPr>
            <a:r>
              <a:rPr lang="en-US" sz="4615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ORAL SYSTEMIC APPROACH-HEALING FROM THE GUT</a:t>
            </a:r>
          </a:p>
          <a:p>
            <a:pPr>
              <a:lnSpc>
                <a:spcPts val="6461"/>
              </a:lnSpc>
            </a:pPr>
            <a:endParaRPr lang="en-US" sz="4615" dirty="0">
              <a:solidFill>
                <a:srgbClr val="000000"/>
              </a:solidFill>
              <a:latin typeface="Kollektif Bold"/>
            </a:endParaRPr>
          </a:p>
          <a:p>
            <a:pPr>
              <a:lnSpc>
                <a:spcPts val="5761"/>
              </a:lnSpc>
            </a:pPr>
            <a:r>
              <a:rPr lang="en-US" sz="4115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DENTAL PROBIOTICS</a:t>
            </a:r>
          </a:p>
          <a:p>
            <a:pPr marL="888442" lvl="1" indent="-444221">
              <a:lnSpc>
                <a:spcPts val="5761"/>
              </a:lnSpc>
              <a:buFont typeface="Arial"/>
              <a:buChar char="•"/>
            </a:pPr>
            <a:r>
              <a:rPr lang="en-US" sz="4115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BALANCES ORAL AND GUT MICROBIOTA </a:t>
            </a:r>
          </a:p>
          <a:p>
            <a:pPr marL="888442" lvl="1" indent="-444221">
              <a:lnSpc>
                <a:spcPts val="5761"/>
              </a:lnSpc>
              <a:buFont typeface="Arial"/>
              <a:buChar char="•"/>
            </a:pPr>
            <a:r>
              <a:rPr lang="en-US" sz="4115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ENHANCE GOOD BACTERIA </a:t>
            </a:r>
          </a:p>
          <a:p>
            <a:pPr marL="888442" lvl="1" indent="-444221">
              <a:lnSpc>
                <a:spcPts val="5761"/>
              </a:lnSpc>
              <a:buFont typeface="Arial"/>
              <a:buChar char="•"/>
            </a:pPr>
            <a:r>
              <a:rPr lang="en-US" sz="4115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IMPROVES DIGESTION AND NUTRIENT ABSORPTION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301832" y="2005"/>
            <a:ext cx="6827193" cy="8742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Chef Márquez </a:t>
            </a:r>
          </a:p>
        </p:txBody>
      </p:sp>
      <p:pic>
        <p:nvPicPr>
          <p:cNvPr id="13" name="copy_7DBEB785-63B6-4BC5-A387-D6CA2F47162D_28906EAF-4894-443A-ACEA-AA5C0FEAB442.mp4">
            <a:hlinkClick r:id="" action="ppaction://media"/>
            <a:extLst>
              <a:ext uri="{FF2B5EF4-FFF2-40B4-BE49-F238E27FC236}">
                <a16:creationId xmlns:a16="http://schemas.microsoft.com/office/drawing/2014/main" id="{C960CDB7-F20A-920E-51FF-CC018DF35FE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606451" y="994971"/>
            <a:ext cx="4418413" cy="7854956"/>
          </a:xfrm>
          <a:prstGeom prst="rect">
            <a:avLst/>
          </a:prstGeom>
        </p:spPr>
      </p:pic>
      <p:pic>
        <p:nvPicPr>
          <p:cNvPr id="15" name="Picture 1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BCA77533-23AE-A53D-F1B9-E7D83C21657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1685" y="1639871"/>
            <a:ext cx="6597711" cy="659771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80221A0-5049-F1BA-BB05-58929FBA2D9F}"/>
              </a:ext>
            </a:extLst>
          </p:cNvPr>
          <p:cNvSpPr txBox="1"/>
          <p:nvPr/>
        </p:nvSpPr>
        <p:spPr>
          <a:xfrm>
            <a:off x="11387283" y="162866"/>
            <a:ext cx="51161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@chefnite2015 on Instagram</a:t>
            </a:r>
          </a:p>
          <a:p>
            <a:r>
              <a:rPr lang="en-US" sz="2800" b="1" dirty="0"/>
              <a:t>@taoschef2021 on TikTok</a:t>
            </a:r>
          </a:p>
        </p:txBody>
      </p:sp>
    </p:spTree>
    <p:extLst>
      <p:ext uri="{BB962C8B-B14F-4D97-AF65-F5344CB8AC3E}">
        <p14:creationId xmlns:p14="http://schemas.microsoft.com/office/powerpoint/2010/main" val="3056872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20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305586" y="240098"/>
            <a:ext cx="6827193" cy="8742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Portion Control </a:t>
            </a:r>
          </a:p>
        </p:txBody>
      </p:sp>
      <p:pic>
        <p:nvPicPr>
          <p:cNvPr id="14" name="Picture 13" descr="A close-up of a pair of hands&#10;&#10;Description automatically generated">
            <a:extLst>
              <a:ext uri="{FF2B5EF4-FFF2-40B4-BE49-F238E27FC236}">
                <a16:creationId xmlns:a16="http://schemas.microsoft.com/office/drawing/2014/main" id="{65244DAB-BF96-AAC8-3422-0C8119999AF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24" y="1060126"/>
            <a:ext cx="2158854" cy="2142500"/>
          </a:xfrm>
          <a:prstGeom prst="rect">
            <a:avLst/>
          </a:prstGeom>
        </p:spPr>
      </p:pic>
      <p:pic>
        <p:nvPicPr>
          <p:cNvPr id="16" name="Picture 15" descr="A close-up of a fist&#10;&#10;Description automatically generated">
            <a:extLst>
              <a:ext uri="{FF2B5EF4-FFF2-40B4-BE49-F238E27FC236}">
                <a16:creationId xmlns:a16="http://schemas.microsoft.com/office/drawing/2014/main" id="{287FA08A-88C5-71AA-8A30-E90D2159DFBB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9" t="6916" r="20230" b="38250"/>
          <a:stretch/>
        </p:blipFill>
        <p:spPr>
          <a:xfrm>
            <a:off x="561737" y="3999128"/>
            <a:ext cx="2088759" cy="1884980"/>
          </a:xfrm>
          <a:prstGeom prst="rect">
            <a:avLst/>
          </a:prstGeom>
        </p:spPr>
      </p:pic>
      <p:pic>
        <p:nvPicPr>
          <p:cNvPr id="18" name="Picture 17" descr="A hand with a green circle around it&#10;&#10;Description automatically generated">
            <a:extLst>
              <a:ext uri="{FF2B5EF4-FFF2-40B4-BE49-F238E27FC236}">
                <a16:creationId xmlns:a16="http://schemas.microsoft.com/office/drawing/2014/main" id="{20411627-2E06-68FD-ED70-80B20CF7F839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0" r="17622" b="11906"/>
          <a:stretch/>
        </p:blipFill>
        <p:spPr>
          <a:xfrm>
            <a:off x="584455" y="6096286"/>
            <a:ext cx="1716557" cy="2340155"/>
          </a:xfrm>
          <a:prstGeom prst="rect">
            <a:avLst/>
          </a:prstGeom>
        </p:spPr>
      </p:pic>
      <p:pic>
        <p:nvPicPr>
          <p:cNvPr id="20" name="Picture 19" descr="A hand with a circle in the middle&#10;&#10;Description automatically generated">
            <a:extLst>
              <a:ext uri="{FF2B5EF4-FFF2-40B4-BE49-F238E27FC236}">
                <a16:creationId xmlns:a16="http://schemas.microsoft.com/office/drawing/2014/main" id="{C5BE262B-DB21-AF72-2D77-E0F185377834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26" r="8500" b="7798"/>
          <a:stretch/>
        </p:blipFill>
        <p:spPr>
          <a:xfrm>
            <a:off x="9670958" y="1504330"/>
            <a:ext cx="1292860" cy="2301562"/>
          </a:xfrm>
          <a:prstGeom prst="rect">
            <a:avLst/>
          </a:prstGeom>
        </p:spPr>
      </p:pic>
      <p:pic>
        <p:nvPicPr>
          <p:cNvPr id="22" name="Picture 21" descr="A hand holding something&#10;&#10;Description automatically generated">
            <a:extLst>
              <a:ext uri="{FF2B5EF4-FFF2-40B4-BE49-F238E27FC236}">
                <a16:creationId xmlns:a16="http://schemas.microsoft.com/office/drawing/2014/main" id="{2E58E402-9D49-22B2-049C-6BC455D43BDD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0" b="11261"/>
          <a:stretch/>
        </p:blipFill>
        <p:spPr>
          <a:xfrm>
            <a:off x="9144000" y="4941618"/>
            <a:ext cx="2474044" cy="188498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A97771C-2582-1AAB-EEAB-C47DAFD984AD}"/>
              </a:ext>
            </a:extLst>
          </p:cNvPr>
          <p:cNvSpPr txBox="1"/>
          <p:nvPr/>
        </p:nvSpPr>
        <p:spPr>
          <a:xfrm>
            <a:off x="2835484" y="1778347"/>
            <a:ext cx="49232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Vegetables (non-starchy)</a:t>
            </a:r>
          </a:p>
          <a:p>
            <a:r>
              <a:rPr lang="en-US" sz="3600" b="1" dirty="0"/>
              <a:t>Two handfuls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47E5714-CD22-DC64-2142-F71720FBB373}"/>
              </a:ext>
            </a:extLst>
          </p:cNvPr>
          <p:cNvSpPr txBox="1"/>
          <p:nvPr/>
        </p:nvSpPr>
        <p:spPr>
          <a:xfrm>
            <a:off x="2835484" y="3883446"/>
            <a:ext cx="453836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Grains and starchy vegetables</a:t>
            </a:r>
          </a:p>
          <a:p>
            <a:r>
              <a:rPr lang="en-US" sz="3600" b="1" dirty="0"/>
              <a:t> or legumes</a:t>
            </a:r>
          </a:p>
          <a:p>
            <a:endParaRPr lang="en-US" sz="24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785A61F-D704-7ABB-7BEF-D5E451502350}"/>
              </a:ext>
            </a:extLst>
          </p:cNvPr>
          <p:cNvSpPr txBox="1"/>
          <p:nvPr/>
        </p:nvSpPr>
        <p:spPr>
          <a:xfrm>
            <a:off x="2940588" y="7201314"/>
            <a:ext cx="26581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Fish- A fillet 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01F29FA-52C1-831C-3806-6B3EB5B6ADDD}"/>
              </a:ext>
            </a:extLst>
          </p:cNvPr>
          <p:cNvSpPr txBox="1"/>
          <p:nvPr/>
        </p:nvSpPr>
        <p:spPr>
          <a:xfrm>
            <a:off x="12223587" y="2166659"/>
            <a:ext cx="32174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Poultry or Meat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00310A8-DCC0-C5AA-0DCC-5C34083477C8}"/>
              </a:ext>
            </a:extLst>
          </p:cNvPr>
          <p:cNvSpPr txBox="1"/>
          <p:nvPr/>
        </p:nvSpPr>
        <p:spPr>
          <a:xfrm>
            <a:off x="12223587" y="5207821"/>
            <a:ext cx="493769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Vegetables(non-starchy),</a:t>
            </a:r>
          </a:p>
          <a:p>
            <a:r>
              <a:rPr lang="en-US" sz="3600" b="1" dirty="0"/>
              <a:t> Fruits or nuts </a:t>
            </a:r>
          </a:p>
        </p:txBody>
      </p:sp>
    </p:spTree>
    <p:extLst>
      <p:ext uri="{BB962C8B-B14F-4D97-AF65-F5344CB8AC3E}">
        <p14:creationId xmlns:p14="http://schemas.microsoft.com/office/powerpoint/2010/main" val="4050370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301832" y="2005"/>
            <a:ext cx="6827193" cy="8742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Portion Control </a:t>
            </a:r>
          </a:p>
        </p:txBody>
      </p:sp>
      <p:pic>
        <p:nvPicPr>
          <p:cNvPr id="15" name="Picture 14" descr="A plate of food on a green background&#10;&#10;Description automatically generated">
            <a:extLst>
              <a:ext uri="{FF2B5EF4-FFF2-40B4-BE49-F238E27FC236}">
                <a16:creationId xmlns:a16="http://schemas.microsoft.com/office/drawing/2014/main" id="{3CF6EEFB-72DE-C937-F3C7-CA14397E413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884" y="801333"/>
            <a:ext cx="10599087" cy="811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64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301832" y="2005"/>
            <a:ext cx="6827193" cy="8742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Portion Control </a:t>
            </a:r>
          </a:p>
        </p:txBody>
      </p:sp>
      <p:pic>
        <p:nvPicPr>
          <p:cNvPr id="14" name="Picture 13" descr="A poster with different foods on plates&#10;&#10;Description automatically generated">
            <a:extLst>
              <a:ext uri="{FF2B5EF4-FFF2-40B4-BE49-F238E27FC236}">
                <a16:creationId xmlns:a16="http://schemas.microsoft.com/office/drawing/2014/main" id="{3455138A-B40F-D803-117A-18E00A4939E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714" y="755197"/>
            <a:ext cx="10609286" cy="814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336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7150" y="189884"/>
            <a:ext cx="18288000" cy="1811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Nutritional Counselling For Patients With Oral Health Conditions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EE8AF0-EC4D-348D-E296-5B9FE2F675C0}"/>
              </a:ext>
            </a:extLst>
          </p:cNvPr>
          <p:cNvSpPr txBox="1"/>
          <p:nvPr/>
        </p:nvSpPr>
        <p:spPr>
          <a:xfrm>
            <a:off x="875546" y="2965710"/>
            <a:ext cx="810923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Food Choices Add Up during the day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Choose Healthy Foods throughout the 5 food groups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Try to Roast and/or Steam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Read Food Labels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Small changes add up to big gains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88818D-9602-7F84-3A7C-7D4346E3C508}"/>
              </a:ext>
            </a:extLst>
          </p:cNvPr>
          <p:cNvSpPr txBox="1"/>
          <p:nvPr/>
        </p:nvSpPr>
        <p:spPr>
          <a:xfrm>
            <a:off x="606192" y="1870099"/>
            <a:ext cx="92049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>
                <a:latin typeface="Calibri" panose="020F0502020204030204" pitchFamily="34" charset="0"/>
                <a:cs typeface="Calibri" panose="020F0502020204030204" pitchFamily="34" charset="0"/>
              </a:rPr>
              <a:t>Key Points</a:t>
            </a:r>
          </a:p>
        </p:txBody>
      </p:sp>
      <p:pic>
        <p:nvPicPr>
          <p:cNvPr id="14" name="Picture 13" descr="A puppet with food on a tray&#10;&#10;Description automatically generated">
            <a:extLst>
              <a:ext uri="{FF2B5EF4-FFF2-40B4-BE49-F238E27FC236}">
                <a16:creationId xmlns:a16="http://schemas.microsoft.com/office/drawing/2014/main" id="{20671FE5-130C-586F-7141-167CDDB5443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6115" y="2160369"/>
            <a:ext cx="6910949" cy="550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997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502740" y="229537"/>
            <a:ext cx="13883283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Exercise Management for Diabetic Patients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424993B-A6BC-9D26-D153-6BB5ADC817D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2309" y="1785101"/>
            <a:ext cx="8752141" cy="492308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7D6529C-F071-3369-79D3-D5ADCCC0D5C2}"/>
              </a:ext>
            </a:extLst>
          </p:cNvPr>
          <p:cNvSpPr txBox="1"/>
          <p:nvPr/>
        </p:nvSpPr>
        <p:spPr>
          <a:xfrm>
            <a:off x="293550" y="1690781"/>
            <a:ext cx="906184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dirty="0">
                <a:latin typeface="Calibri" panose="020F0502020204030204" pitchFamily="34" charset="0"/>
                <a:cs typeface="Calibri" panose="020F0502020204030204" pitchFamily="34" charset="0"/>
              </a:rPr>
              <a:t>MOVEMENT IS MEDICINE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00" dirty="0"/>
              <a:t>30 minutes of exercise Everyday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00" dirty="0"/>
              <a:t>Walk 10000 steps everyday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00" dirty="0"/>
              <a:t>20/20 RULE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00" dirty="0"/>
              <a:t>Every 20 minutes : Change your position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421385" y="282152"/>
            <a:ext cx="15445230" cy="8742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Mind Body Connection and Diabetes Control</a:t>
            </a:r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E69C6FD5-745F-EF9A-FEEF-1CC8D687F908}"/>
              </a:ext>
            </a:extLst>
          </p:cNvPr>
          <p:cNvSpPr/>
          <p:nvPr/>
        </p:nvSpPr>
        <p:spPr>
          <a:xfrm>
            <a:off x="8472500" y="1214146"/>
            <a:ext cx="9204960" cy="6388373"/>
          </a:xfrm>
          <a:custGeom>
            <a:avLst/>
            <a:gdLst/>
            <a:ahLst/>
            <a:cxnLst/>
            <a:rect l="l" t="t" r="r" b="b"/>
            <a:pathLst>
              <a:path w="8336050" h="5557366">
                <a:moveTo>
                  <a:pt x="0" y="0"/>
                </a:moveTo>
                <a:lnTo>
                  <a:pt x="8336050" y="0"/>
                </a:lnTo>
                <a:lnTo>
                  <a:pt x="8336050" y="5557366"/>
                </a:lnTo>
                <a:lnTo>
                  <a:pt x="0" y="555736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287E59-FD50-6484-8958-DA5A34CA63F4}"/>
              </a:ext>
            </a:extLst>
          </p:cNvPr>
          <p:cNvSpPr txBox="1"/>
          <p:nvPr/>
        </p:nvSpPr>
        <p:spPr>
          <a:xfrm>
            <a:off x="384835" y="3349917"/>
            <a:ext cx="9204960" cy="50756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ts val="5621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4015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 WITH NATURE </a:t>
            </a:r>
          </a:p>
          <a:p>
            <a:pPr marL="571500" indent="-571500">
              <a:lnSpc>
                <a:spcPts val="5621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4015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DIAPHRAGMATIC BREATHING </a:t>
            </a:r>
          </a:p>
          <a:p>
            <a:pPr marL="571500" indent="-571500">
              <a:lnSpc>
                <a:spcPts val="5621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4015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DEVELOP A RELAXATION ROUTINE</a:t>
            </a:r>
          </a:p>
          <a:p>
            <a:pPr marL="571500" indent="-571500">
              <a:lnSpc>
                <a:spcPts val="5621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4015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SLEEP HYGIENE</a:t>
            </a:r>
          </a:p>
          <a:p>
            <a:pPr marL="571500" indent="-571500">
              <a:lnSpc>
                <a:spcPts val="5621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4015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EXERCISE</a:t>
            </a:r>
          </a:p>
          <a:p>
            <a:pPr marL="571500" indent="-571500">
              <a:lnSpc>
                <a:spcPts val="5621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4015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GRATTITUDE AND JOURNALING EXERCISES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D6EAB2-7D5A-20A4-5B82-5E6DED96477D}"/>
              </a:ext>
            </a:extLst>
          </p:cNvPr>
          <p:cNvSpPr txBox="1"/>
          <p:nvPr/>
        </p:nvSpPr>
        <p:spPr>
          <a:xfrm>
            <a:off x="-154051" y="1417842"/>
            <a:ext cx="9069451" cy="14845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621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ORAL SYSTEMIC APPROACH-SELF REGULATION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450898" y="262047"/>
            <a:ext cx="14213532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Case Study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287E59-FD50-6484-8958-DA5A34CA63F4}"/>
              </a:ext>
            </a:extLst>
          </p:cNvPr>
          <p:cNvSpPr txBox="1"/>
          <p:nvPr/>
        </p:nvSpPr>
        <p:spPr>
          <a:xfrm>
            <a:off x="336294" y="1973401"/>
            <a:ext cx="7787871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781"/>
              </a:lnSpc>
            </a:pPr>
            <a:r>
              <a:rPr lang="en-US" sz="4400" dirty="0">
                <a:solidFill>
                  <a:srgbClr val="000000"/>
                </a:solidFill>
                <a:cs typeface="Calibri" panose="020F0502020204030204" pitchFamily="34" charset="0"/>
              </a:rPr>
              <a:t>a 53-year-old female patient present  with a history of well-controlled diabetes mellitus, depression, hypertension, and allergies.  today, she presents for routine follow-up for her multiple medical conditions.</a:t>
            </a:r>
          </a:p>
        </p:txBody>
      </p:sp>
      <p:pic>
        <p:nvPicPr>
          <p:cNvPr id="2050" name="Picture 2" descr="Beautiful middle-aged Native American woman in her fifties, smiling, expressing positivity and confidence">
            <a:extLst>
              <a:ext uri="{FF2B5EF4-FFF2-40B4-BE49-F238E27FC236}">
                <a16:creationId xmlns:a16="http://schemas.microsoft.com/office/drawing/2014/main" id="{51AAAD7F-35D7-3BD6-4203-E0943FD86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8540" y="1350678"/>
            <a:ext cx="9485325" cy="632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57887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450898" y="262047"/>
            <a:ext cx="14213532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Case Study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287E59-FD50-6484-8958-DA5A34CA63F4}"/>
              </a:ext>
            </a:extLst>
          </p:cNvPr>
          <p:cNvSpPr txBox="1"/>
          <p:nvPr/>
        </p:nvSpPr>
        <p:spPr>
          <a:xfrm>
            <a:off x="304799" y="1194501"/>
            <a:ext cx="11426723" cy="7444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64"/>
              </a:lnSpc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She is a type 2 diabetic, so you perform an oral examination at this visit and advise her to see a dental care provider regularly. what is the probable mechanism connecting periodontal disease with diabetes mellitus?</a:t>
            </a:r>
          </a:p>
          <a:p>
            <a:pPr>
              <a:lnSpc>
                <a:spcPts val="3564"/>
              </a:lnSpc>
            </a:pPr>
            <a:endParaRPr lang="en-US" sz="28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64"/>
              </a:lnSpc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 diabetics with chronically high blood sugar levels have high salivary sugar levels that promote tooth decay in the same way eating foods in high sugar content cause tooth decay.</a:t>
            </a:r>
          </a:p>
          <a:p>
            <a:pPr>
              <a:lnSpc>
                <a:spcPts val="3564"/>
              </a:lnSpc>
            </a:pPr>
            <a:endParaRPr lang="en-US" sz="28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64"/>
              </a:lnSpc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 the bacterial and host response in periodontitis releases inflammatory chemical mediators into the bloodstream that have distant effects. </a:t>
            </a:r>
          </a:p>
          <a:p>
            <a:pPr>
              <a:lnSpc>
                <a:spcPts val="3564"/>
              </a:lnSpc>
            </a:pPr>
            <a:endParaRPr lang="en-US" sz="28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64"/>
              </a:lnSpc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c. patients with elevated blood sugars have high levels of oral bacteria that lead to increased rates of decay.</a:t>
            </a:r>
          </a:p>
          <a:p>
            <a:pPr>
              <a:lnSpc>
                <a:spcPts val="3564"/>
              </a:lnSpc>
            </a:pPr>
            <a:endParaRPr lang="en-US" sz="28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64"/>
              </a:lnSpc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d. the medications to treat diabetes mellitus cause dry mouth, which in turn promotes dental decay. </a:t>
            </a:r>
          </a:p>
        </p:txBody>
      </p:sp>
      <p:pic>
        <p:nvPicPr>
          <p:cNvPr id="2050" name="Picture 2" descr="Beautiful middle-aged Native American woman in her fifties, smiling, expressing positivity and confidence">
            <a:extLst>
              <a:ext uri="{FF2B5EF4-FFF2-40B4-BE49-F238E27FC236}">
                <a16:creationId xmlns:a16="http://schemas.microsoft.com/office/drawing/2014/main" id="{51AAAD7F-35D7-3BD6-4203-E0943FD86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1523" y="1768461"/>
            <a:ext cx="6490082" cy="4326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34448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450898" y="262047"/>
            <a:ext cx="14213532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Case Study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287E59-FD50-6484-8958-DA5A34CA63F4}"/>
              </a:ext>
            </a:extLst>
          </p:cNvPr>
          <p:cNvSpPr txBox="1"/>
          <p:nvPr/>
        </p:nvSpPr>
        <p:spPr>
          <a:xfrm>
            <a:off x="304799" y="1194501"/>
            <a:ext cx="11426723" cy="6521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64"/>
              </a:lnSpc>
            </a:pPr>
            <a:r>
              <a:rPr lang="en-US" sz="4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She is a type 2 diabetic, so you perform an oral examination at this visit and advise her to see a dental care provider regularly. </a:t>
            </a:r>
          </a:p>
          <a:p>
            <a:pPr>
              <a:lnSpc>
                <a:spcPts val="3564"/>
              </a:lnSpc>
            </a:pPr>
            <a:endParaRPr lang="en-US" sz="4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64"/>
              </a:lnSpc>
            </a:pPr>
            <a:r>
              <a:rPr lang="en-US" sz="4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is the probable mechanism connecting periodontal disease with diabetes mellitus?</a:t>
            </a:r>
          </a:p>
          <a:p>
            <a:pPr>
              <a:lnSpc>
                <a:spcPts val="3564"/>
              </a:lnSpc>
            </a:pPr>
            <a:endParaRPr lang="en-US" sz="4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64"/>
              </a:lnSpc>
            </a:pPr>
            <a:endParaRPr lang="en-US" sz="4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64"/>
              </a:lnSpc>
            </a:pPr>
            <a:r>
              <a:rPr lang="en-US" sz="4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 The bacterial and host response in periodontitis releases inflammatory chemical mediators into the bloodstream that have distant effects. </a:t>
            </a:r>
          </a:p>
          <a:p>
            <a:pPr>
              <a:lnSpc>
                <a:spcPts val="3564"/>
              </a:lnSpc>
            </a:pPr>
            <a:endParaRPr lang="en-US" sz="24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64"/>
              </a:lnSpc>
            </a:pPr>
            <a:endParaRPr lang="en-US" sz="24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 descr="Beautiful middle-aged Native American woman in her fifties, smiling, expressing positivity and confidence">
            <a:extLst>
              <a:ext uri="{FF2B5EF4-FFF2-40B4-BE49-F238E27FC236}">
                <a16:creationId xmlns:a16="http://schemas.microsoft.com/office/drawing/2014/main" id="{51AAAD7F-35D7-3BD6-4203-E0943FD86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1523" y="1768461"/>
            <a:ext cx="6490082" cy="4326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98068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304800" y="60962"/>
            <a:ext cx="17678400" cy="8742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Treat Diabetes as an Integrative Multimodal Approach </a:t>
            </a:r>
          </a:p>
        </p:txBody>
      </p:sp>
      <p:pic>
        <p:nvPicPr>
          <p:cNvPr id="15" name="Picture 14" descr="A group of people in red circles with white text&#10;&#10;Description automatically generated">
            <a:extLst>
              <a:ext uri="{FF2B5EF4-FFF2-40B4-BE49-F238E27FC236}">
                <a16:creationId xmlns:a16="http://schemas.microsoft.com/office/drawing/2014/main" id="{BB0BA578-2457-7284-6701-1668A5BA9D7A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3" t="630" r="6863" b="3267"/>
          <a:stretch/>
        </p:blipFill>
        <p:spPr>
          <a:xfrm>
            <a:off x="3828209" y="876300"/>
            <a:ext cx="9620612" cy="80374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3857680" y="518966"/>
            <a:ext cx="9601200" cy="940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72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Take Aways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8F3541D-D674-11D7-F057-7D9F4357AE64}"/>
              </a:ext>
            </a:extLst>
          </p:cNvPr>
          <p:cNvSpPr txBox="1"/>
          <p:nvPr/>
        </p:nvSpPr>
        <p:spPr>
          <a:xfrm>
            <a:off x="454305" y="1443922"/>
            <a:ext cx="9601200" cy="8494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latin typeface="Calibri" panose="020F0502020204030204" pitchFamily="34" charset="0"/>
                <a:cs typeface="Calibri" panose="020F0502020204030204" pitchFamily="34" charset="0"/>
              </a:rPr>
              <a:t>Diabetes is a preventable disease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latin typeface="Calibri" panose="020F0502020204030204" pitchFamily="34" charset="0"/>
                <a:cs typeface="Calibri" panose="020F0502020204030204" pitchFamily="34" charset="0"/>
              </a:rPr>
              <a:t>Bidirectional relationship between diabetes and periodontal disease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latin typeface="Calibri" panose="020F0502020204030204" pitchFamily="34" charset="0"/>
                <a:cs typeface="Calibri" panose="020F0502020204030204" pitchFamily="34" charset="0"/>
              </a:rPr>
              <a:t>Control Oral Health outcomes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latin typeface="Calibri" panose="020F0502020204030204" pitchFamily="34" charset="0"/>
                <a:cs typeface="Calibri" panose="020F0502020204030204" pitchFamily="34" charset="0"/>
              </a:rPr>
              <a:t>Avoid Processed food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latin typeface="Calibri" panose="020F0502020204030204" pitchFamily="34" charset="0"/>
                <a:cs typeface="Calibri" panose="020F0502020204030204" pitchFamily="34" charset="0"/>
              </a:rPr>
              <a:t>Movement is Medicine 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latin typeface="Calibri" panose="020F0502020204030204" pitchFamily="34" charset="0"/>
                <a:cs typeface="Calibri" panose="020F0502020204030204" pitchFamily="34" charset="0"/>
              </a:rPr>
              <a:t>Decrease body weight by 7-10%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latin typeface="Calibri" panose="020F0502020204030204" pitchFamily="34" charset="0"/>
                <a:cs typeface="Calibri" panose="020F0502020204030204" pitchFamily="34" charset="0"/>
              </a:rPr>
              <a:t>Health Equity can only be achieved if we are proactive and accountable</a:t>
            </a:r>
          </a:p>
          <a:p>
            <a:endParaRPr lang="en-US" sz="4800" dirty="0"/>
          </a:p>
          <a:p>
            <a:endParaRPr lang="en-US" dirty="0"/>
          </a:p>
        </p:txBody>
      </p:sp>
      <p:pic>
        <p:nvPicPr>
          <p:cNvPr id="17" name="Picture 16" descr="A person lying on a bed with a plate of food&#10;&#10;Description automatically generated">
            <a:extLst>
              <a:ext uri="{FF2B5EF4-FFF2-40B4-BE49-F238E27FC236}">
                <a16:creationId xmlns:a16="http://schemas.microsoft.com/office/drawing/2014/main" id="{75B7F2A1-D8C0-E702-FBCC-363437E169F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6451" y="1642917"/>
            <a:ext cx="8006586" cy="53293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8303281" y="1181100"/>
            <a:ext cx="6851145" cy="701040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-1010974" y="4230337"/>
            <a:ext cx="11473904" cy="966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80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Questions</a:t>
            </a:r>
            <a:r>
              <a:rPr lang="en-US" sz="51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21792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3281" y="8901611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503407" y="7739232"/>
            <a:ext cx="1197090" cy="1197090"/>
          </a:xfrm>
          <a:custGeom>
            <a:avLst/>
            <a:gdLst/>
            <a:ahLst/>
            <a:cxnLst/>
            <a:rect l="l" t="t" r="r" b="b"/>
            <a:pathLst>
              <a:path w="1197090" h="1197090">
                <a:moveTo>
                  <a:pt x="0" y="0"/>
                </a:moveTo>
                <a:lnTo>
                  <a:pt x="1197090" y="0"/>
                </a:lnTo>
                <a:lnTo>
                  <a:pt x="1197090" y="1197089"/>
                </a:lnTo>
                <a:lnTo>
                  <a:pt x="0" y="1197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987315" y="8946206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249046" y="143295"/>
            <a:ext cx="3789908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References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F2EF81-94F2-53A6-1AC1-875E2E2E8DEB}"/>
              </a:ext>
            </a:extLst>
          </p:cNvPr>
          <p:cNvSpPr txBox="1"/>
          <p:nvPr/>
        </p:nvSpPr>
        <p:spPr>
          <a:xfrm>
            <a:off x="332283" y="723900"/>
            <a:ext cx="5916118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effectLst/>
                <a:latin typeface="Helvetica" pitchFamily="2" charset="0"/>
              </a:rPr>
              <a:t>Ahmad, R., &amp; Haque, M. (2021). Oral Health Messiers: Diabetes Mellitus Relevance. </a:t>
            </a:r>
            <a:r>
              <a:rPr lang="en-US" sz="1600" i="1" dirty="0">
                <a:effectLst/>
                <a:latin typeface="Helvetica" pitchFamily="2" charset="0"/>
              </a:rPr>
              <a:t>Diabetes, Metabolic Syndrome and Obesity: Targets and Therapy</a:t>
            </a:r>
            <a:r>
              <a:rPr lang="en-US" sz="1600" dirty="0">
                <a:effectLst/>
                <a:latin typeface="Helvetica" pitchFamily="2" charset="0"/>
              </a:rPr>
              <a:t>, </a:t>
            </a:r>
            <a:r>
              <a:rPr lang="en-US" sz="1600" i="1" dirty="0">
                <a:effectLst/>
                <a:latin typeface="Helvetica" pitchFamily="2" charset="0"/>
              </a:rPr>
              <a:t>Volume 14</a:t>
            </a:r>
            <a:r>
              <a:rPr lang="en-US" sz="1600" dirty="0">
                <a:effectLst/>
                <a:latin typeface="Helvetica" pitchFamily="2" charset="0"/>
              </a:rPr>
              <a:t>, 3001–3015. </a:t>
            </a:r>
            <a:r>
              <a:rPr lang="en-US" sz="1600" dirty="0">
                <a:effectLst/>
                <a:latin typeface="Helvetica" pitchFamily="2" charset="0"/>
                <a:hlinkClick r:id="rId12"/>
              </a:rPr>
              <a:t>https://doi.org/10.2147/dmso.s318972</a:t>
            </a:r>
            <a:endParaRPr lang="en-US" sz="1600" dirty="0">
              <a:effectLst/>
              <a:latin typeface="Helvetica" pitchFamily="2" charset="0"/>
            </a:endParaRPr>
          </a:p>
          <a:p>
            <a:r>
              <a:rPr lang="en-US" sz="1600" dirty="0">
                <a:effectLst/>
                <a:latin typeface="Helvetica" pitchFamily="2" charset="0"/>
              </a:rPr>
              <a:t>Alluri, C., Puckett, K., Sampath, C., Mott, D. A., Logan, K., Walker, J., Davis, G., </a:t>
            </a:r>
            <a:r>
              <a:rPr lang="en-US" sz="1600" dirty="0" err="1">
                <a:effectLst/>
                <a:latin typeface="Helvetica" pitchFamily="2" charset="0"/>
              </a:rPr>
              <a:t>Cherae</a:t>
            </a:r>
            <a:r>
              <a:rPr lang="en-US" sz="1600" dirty="0">
                <a:effectLst/>
                <a:latin typeface="Helvetica" pitchFamily="2" charset="0"/>
              </a:rPr>
              <a:t> Farmer-Dixon, &amp; </a:t>
            </a:r>
            <a:r>
              <a:rPr lang="en-US" sz="1600" dirty="0" err="1">
                <a:effectLst/>
                <a:latin typeface="Helvetica" pitchFamily="2" charset="0"/>
              </a:rPr>
              <a:t>Gangula</a:t>
            </a:r>
            <a:r>
              <a:rPr lang="en-US" sz="1600" dirty="0">
                <a:effectLst/>
                <a:latin typeface="Helvetica" pitchFamily="2" charset="0"/>
              </a:rPr>
              <a:t>, P. R. (2023). The Two-Way Relationship between Diabetes Mellitus and Periodontal Disease: A New Insight. </a:t>
            </a:r>
            <a:r>
              <a:rPr lang="en-US" sz="1600" i="1" dirty="0">
                <a:effectLst/>
                <a:latin typeface="Helvetica" pitchFamily="2" charset="0"/>
              </a:rPr>
              <a:t>Dentistry</a:t>
            </a:r>
            <a:r>
              <a:rPr lang="en-US" sz="1600" dirty="0">
                <a:effectLst/>
                <a:latin typeface="Helvetica" pitchFamily="2" charset="0"/>
              </a:rPr>
              <a:t>. </a:t>
            </a:r>
            <a:r>
              <a:rPr lang="en-US" sz="1600" dirty="0">
                <a:effectLst/>
                <a:latin typeface="Helvetica" pitchFamily="2" charset="0"/>
                <a:hlinkClick r:id="rId13"/>
              </a:rPr>
              <a:t>https://doi.org/10.5772/intechopen.108948</a:t>
            </a:r>
            <a:endParaRPr lang="en-US" sz="1600" dirty="0">
              <a:effectLst/>
              <a:latin typeface="Helvetica" pitchFamily="2" charset="0"/>
            </a:endParaRPr>
          </a:p>
          <a:p>
            <a:r>
              <a:rPr lang="en-US" sz="1600" dirty="0">
                <a:effectLst/>
                <a:latin typeface="Helvetica" pitchFamily="2" charset="0"/>
              </a:rPr>
              <a:t>Botelho, J., </a:t>
            </a:r>
            <a:r>
              <a:rPr lang="en-US" sz="1600" dirty="0" err="1">
                <a:effectLst/>
                <a:latin typeface="Helvetica" pitchFamily="2" charset="0"/>
              </a:rPr>
              <a:t>Mascarenhas</a:t>
            </a:r>
            <a:r>
              <a:rPr lang="en-US" sz="1600" dirty="0">
                <a:effectLst/>
                <a:latin typeface="Helvetica" pitchFamily="2" charset="0"/>
              </a:rPr>
              <a:t>, P., Viana, J., </a:t>
            </a:r>
            <a:r>
              <a:rPr lang="en-US" sz="1600" dirty="0" err="1">
                <a:effectLst/>
                <a:latin typeface="Helvetica" pitchFamily="2" charset="0"/>
              </a:rPr>
              <a:t>Proença</a:t>
            </a:r>
            <a:r>
              <a:rPr lang="en-US" sz="1600" dirty="0">
                <a:effectLst/>
                <a:latin typeface="Helvetica" pitchFamily="2" charset="0"/>
              </a:rPr>
              <a:t>, L., </a:t>
            </a:r>
            <a:r>
              <a:rPr lang="en-US" sz="1600" dirty="0" err="1">
                <a:effectLst/>
                <a:latin typeface="Helvetica" pitchFamily="2" charset="0"/>
              </a:rPr>
              <a:t>Orlandi</a:t>
            </a:r>
            <a:r>
              <a:rPr lang="en-US" sz="1600" dirty="0">
                <a:effectLst/>
                <a:latin typeface="Helvetica" pitchFamily="2" charset="0"/>
              </a:rPr>
              <a:t>, M., </a:t>
            </a:r>
            <a:r>
              <a:rPr lang="en-US" sz="1600" dirty="0" err="1">
                <a:effectLst/>
                <a:latin typeface="Helvetica" pitchFamily="2" charset="0"/>
              </a:rPr>
              <a:t>Leira</a:t>
            </a:r>
            <a:r>
              <a:rPr lang="en-US" sz="1600" dirty="0">
                <a:effectLst/>
                <a:latin typeface="Helvetica" pitchFamily="2" charset="0"/>
              </a:rPr>
              <a:t>, Y., </a:t>
            </a:r>
            <a:r>
              <a:rPr lang="en-US" sz="1600" dirty="0" err="1">
                <a:effectLst/>
                <a:latin typeface="Helvetica" pitchFamily="2" charset="0"/>
              </a:rPr>
              <a:t>Chambrone</a:t>
            </a:r>
            <a:r>
              <a:rPr lang="en-US" sz="1600" dirty="0">
                <a:effectLst/>
                <a:latin typeface="Helvetica" pitchFamily="2" charset="0"/>
              </a:rPr>
              <a:t>, L., Mendes, J. J., &amp; Machado, V. (2022). An umbrella review of the evidence linking oral health and systemic noncommunicable diseases. </a:t>
            </a:r>
            <a:r>
              <a:rPr lang="en-US" sz="1600" i="1" dirty="0">
                <a:effectLst/>
                <a:latin typeface="Helvetica" pitchFamily="2" charset="0"/>
              </a:rPr>
              <a:t>Nature Communications</a:t>
            </a:r>
            <a:r>
              <a:rPr lang="en-US" sz="1600" dirty="0">
                <a:effectLst/>
                <a:latin typeface="Helvetica" pitchFamily="2" charset="0"/>
              </a:rPr>
              <a:t>, </a:t>
            </a:r>
            <a:r>
              <a:rPr lang="en-US" sz="1600" i="1" dirty="0">
                <a:effectLst/>
                <a:latin typeface="Helvetica" pitchFamily="2" charset="0"/>
              </a:rPr>
              <a:t>13</a:t>
            </a:r>
            <a:r>
              <a:rPr lang="en-US" sz="1600" dirty="0">
                <a:effectLst/>
                <a:latin typeface="Helvetica" pitchFamily="2" charset="0"/>
              </a:rPr>
              <a:t>(1), 7614. </a:t>
            </a:r>
            <a:r>
              <a:rPr lang="en-US" sz="1600" dirty="0">
                <a:effectLst/>
                <a:latin typeface="Helvetica" pitchFamily="2" charset="0"/>
                <a:hlinkClick r:id="rId14"/>
              </a:rPr>
              <a:t>https://doi.org/10.1038/s41467-022-35337-8</a:t>
            </a:r>
            <a:endParaRPr lang="en-US" sz="1600" dirty="0">
              <a:effectLst/>
              <a:latin typeface="Helvetica" pitchFamily="2" charset="0"/>
            </a:endParaRPr>
          </a:p>
          <a:p>
            <a:r>
              <a:rPr lang="en-US" sz="1600" dirty="0">
                <a:effectLst/>
                <a:latin typeface="Helvetica" pitchFamily="2" charset="0"/>
              </a:rPr>
              <a:t>Bui, F. Q., Almeida-da-Silva, C. L. C., Huynh, B., Trinh, A., Liu, J., Woodward, J., </a:t>
            </a:r>
            <a:r>
              <a:rPr lang="en-US" sz="1600" dirty="0" err="1">
                <a:effectLst/>
                <a:latin typeface="Helvetica" pitchFamily="2" charset="0"/>
              </a:rPr>
              <a:t>Asadi</a:t>
            </a:r>
            <a:r>
              <a:rPr lang="en-US" sz="1600" dirty="0">
                <a:effectLst/>
                <a:latin typeface="Helvetica" pitchFamily="2" charset="0"/>
              </a:rPr>
              <a:t>, H., &amp; </a:t>
            </a:r>
            <a:r>
              <a:rPr lang="en-US" sz="1600" dirty="0" err="1">
                <a:effectLst/>
                <a:latin typeface="Helvetica" pitchFamily="2" charset="0"/>
              </a:rPr>
              <a:t>Ojcius</a:t>
            </a:r>
            <a:r>
              <a:rPr lang="en-US" sz="1600" dirty="0">
                <a:effectLst/>
                <a:latin typeface="Helvetica" pitchFamily="2" charset="0"/>
              </a:rPr>
              <a:t>, D. M. (2019). Association between periodontal pathogens and systemic disease. </a:t>
            </a:r>
            <a:r>
              <a:rPr lang="en-US" sz="1600" i="1" dirty="0">
                <a:effectLst/>
                <a:latin typeface="Helvetica" pitchFamily="2" charset="0"/>
              </a:rPr>
              <a:t>Biomedical Journal</a:t>
            </a:r>
            <a:r>
              <a:rPr lang="en-US" sz="1600" dirty="0">
                <a:effectLst/>
                <a:latin typeface="Helvetica" pitchFamily="2" charset="0"/>
              </a:rPr>
              <a:t>, </a:t>
            </a:r>
            <a:r>
              <a:rPr lang="en-US" sz="1600" i="1" dirty="0">
                <a:effectLst/>
                <a:latin typeface="Helvetica" pitchFamily="2" charset="0"/>
              </a:rPr>
              <a:t>42</a:t>
            </a:r>
            <a:r>
              <a:rPr lang="en-US" sz="1600" dirty="0">
                <a:effectLst/>
                <a:latin typeface="Helvetica" pitchFamily="2" charset="0"/>
              </a:rPr>
              <a:t>(1), 27–35. </a:t>
            </a:r>
            <a:r>
              <a:rPr lang="en-US" sz="1600" dirty="0">
                <a:effectLst/>
                <a:latin typeface="Helvetica" pitchFamily="2" charset="0"/>
                <a:hlinkClick r:id="rId15"/>
              </a:rPr>
              <a:t>https://doi.org/10.1016/j.bj.2018.12.001</a:t>
            </a:r>
            <a:endParaRPr lang="en-US" sz="1600" dirty="0">
              <a:effectLst/>
              <a:latin typeface="Helvetica" pitchFamily="2" charset="0"/>
            </a:endParaRPr>
          </a:p>
          <a:p>
            <a:r>
              <a:rPr lang="en-US" sz="1600" dirty="0">
                <a:effectLst/>
                <a:latin typeface="Helvetica" pitchFamily="2" charset="0"/>
              </a:rPr>
              <a:t>CDC. (2019, November 25). </a:t>
            </a:r>
            <a:r>
              <a:rPr lang="en-US" sz="1600" i="1" dirty="0">
                <a:effectLst/>
                <a:latin typeface="Helvetica" pitchFamily="2" charset="0"/>
              </a:rPr>
              <a:t>Centers for Disease Control and Prevention</a:t>
            </a:r>
            <a:r>
              <a:rPr lang="en-US" sz="1600" dirty="0">
                <a:effectLst/>
                <a:latin typeface="Helvetica" pitchFamily="2" charset="0"/>
              </a:rPr>
              <a:t>. Centers for Disease Control and Prevention. </a:t>
            </a:r>
            <a:r>
              <a:rPr lang="en-US" sz="1600" dirty="0">
                <a:effectLst/>
                <a:latin typeface="Helvetica" pitchFamily="2" charset="0"/>
                <a:hlinkClick r:id="rId16"/>
              </a:rPr>
              <a:t>http://www.cdc.gov/</a:t>
            </a:r>
            <a:endParaRPr lang="en-US" sz="1600" dirty="0">
              <a:effectLst/>
              <a:latin typeface="Helvetica" pitchFamily="2" charset="0"/>
            </a:endParaRPr>
          </a:p>
          <a:p>
            <a:r>
              <a:rPr lang="en-US" sz="1600" dirty="0">
                <a:effectLst/>
                <a:latin typeface="Helvetica" pitchFamily="2" charset="0"/>
              </a:rPr>
              <a:t>CDC. (2024, May 9). </a:t>
            </a:r>
            <a:r>
              <a:rPr lang="en-US" sz="1600" i="1" dirty="0">
                <a:effectLst/>
                <a:latin typeface="Helvetica" pitchFamily="2" charset="0"/>
              </a:rPr>
              <a:t>About Type 1 Diabetes</a:t>
            </a:r>
            <a:r>
              <a:rPr lang="en-US" sz="1600" dirty="0">
                <a:effectLst/>
                <a:latin typeface="Helvetica" pitchFamily="2" charset="0"/>
              </a:rPr>
              <a:t>. Diabetes. </a:t>
            </a:r>
            <a:r>
              <a:rPr lang="en-US" sz="1600" dirty="0">
                <a:effectLst/>
                <a:latin typeface="Helvetica" pitchFamily="2" charset="0"/>
                <a:hlinkClick r:id="rId17"/>
              </a:rPr>
              <a:t>https://www.cdc.gov/diabetes/about/about-type-1-diabetes.html</a:t>
            </a:r>
            <a:endParaRPr lang="en-US" sz="1600" dirty="0">
              <a:effectLst/>
              <a:latin typeface="Helvetica" pitchFamily="2" charset="0"/>
            </a:endParaRPr>
          </a:p>
          <a:p>
            <a:r>
              <a:rPr lang="en-US" sz="1600" dirty="0" err="1">
                <a:effectLst/>
                <a:latin typeface="Helvetica" pitchFamily="2" charset="0"/>
              </a:rPr>
              <a:t>D’Aiuto</a:t>
            </a:r>
            <a:r>
              <a:rPr lang="en-US" sz="1600" dirty="0">
                <a:effectLst/>
                <a:latin typeface="Helvetica" pitchFamily="2" charset="0"/>
              </a:rPr>
              <a:t>, F., Gable, D., Syed, Z., Allen, Y., </a:t>
            </a:r>
            <a:r>
              <a:rPr lang="en-US" sz="1600" dirty="0" err="1">
                <a:effectLst/>
                <a:latin typeface="Helvetica" pitchFamily="2" charset="0"/>
              </a:rPr>
              <a:t>Wanyonyi</a:t>
            </a:r>
            <a:r>
              <a:rPr lang="en-US" sz="1600" dirty="0">
                <a:effectLst/>
                <a:latin typeface="Helvetica" pitchFamily="2" charset="0"/>
              </a:rPr>
              <a:t>, K. L., White, S., &amp; Gallagher, J. E. (2017). Evidence summary: The relationship between oral diseases and diabetes. </a:t>
            </a:r>
            <a:r>
              <a:rPr lang="en-US" sz="1600" i="1" dirty="0">
                <a:effectLst/>
                <a:latin typeface="Helvetica" pitchFamily="2" charset="0"/>
              </a:rPr>
              <a:t>British Dental Journal</a:t>
            </a:r>
            <a:r>
              <a:rPr lang="en-US" sz="1600" dirty="0">
                <a:effectLst/>
                <a:latin typeface="Helvetica" pitchFamily="2" charset="0"/>
              </a:rPr>
              <a:t>, </a:t>
            </a:r>
            <a:r>
              <a:rPr lang="en-US" sz="1600" i="1" dirty="0">
                <a:effectLst/>
                <a:latin typeface="Helvetica" pitchFamily="2" charset="0"/>
              </a:rPr>
              <a:t>222</a:t>
            </a:r>
            <a:r>
              <a:rPr lang="en-US" sz="1600" dirty="0">
                <a:effectLst/>
                <a:latin typeface="Helvetica" pitchFamily="2" charset="0"/>
              </a:rPr>
              <a:t>(12), 944–948.</a:t>
            </a:r>
          </a:p>
          <a:p>
            <a:r>
              <a:rPr lang="en-US" sz="1600" i="1" dirty="0">
                <a:effectLst/>
                <a:latin typeface="Helvetica" pitchFamily="2" charset="0"/>
              </a:rPr>
              <a:t>Dental Hygiene ETDs | Electronic Theses and Dissertations |University of New Mexico</a:t>
            </a:r>
            <a:r>
              <a:rPr lang="en-US" sz="1600" dirty="0">
                <a:effectLst/>
                <a:latin typeface="Helvetica" pitchFamily="2" charset="0"/>
              </a:rPr>
              <a:t>. (2024). </a:t>
            </a:r>
            <a:r>
              <a:rPr lang="en-US" sz="1600" dirty="0" err="1">
                <a:effectLst/>
                <a:latin typeface="Helvetica" pitchFamily="2" charset="0"/>
              </a:rPr>
              <a:t>Unm.edu</a:t>
            </a:r>
            <a:r>
              <a:rPr lang="en-US" sz="1600" dirty="0">
                <a:effectLst/>
                <a:latin typeface="Helvetica" pitchFamily="2" charset="0"/>
              </a:rPr>
              <a:t>. </a:t>
            </a:r>
            <a:r>
              <a:rPr lang="en-US" sz="1600" dirty="0">
                <a:effectLst/>
                <a:latin typeface="Helvetica" pitchFamily="2" charset="0"/>
                <a:hlinkClick r:id="rId18"/>
              </a:rPr>
              <a:t>https://digitalrepository.unm.edu/dehy_etds</a:t>
            </a:r>
            <a:endParaRPr lang="en-US" sz="1600" dirty="0">
              <a:effectLst/>
              <a:latin typeface="Helvetica" pitchFamily="2" charset="0"/>
            </a:endParaRPr>
          </a:p>
          <a:p>
            <a:endParaRPr lang="en-US" sz="1600" dirty="0">
              <a:effectLst/>
              <a:latin typeface="Helvetica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E94ECE-BA91-CCB7-384B-CC5FAD0493FD}"/>
              </a:ext>
            </a:extLst>
          </p:cNvPr>
          <p:cNvSpPr txBox="1"/>
          <p:nvPr/>
        </p:nvSpPr>
        <p:spPr>
          <a:xfrm>
            <a:off x="6342367" y="829282"/>
            <a:ext cx="5603266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effectLst/>
                <a:latin typeface="Helvetica" pitchFamily="2" charset="0"/>
              </a:rPr>
              <a:t>Home - Oral Health Group</a:t>
            </a:r>
            <a:r>
              <a:rPr lang="en-US" sz="1600" dirty="0">
                <a:effectLst/>
                <a:latin typeface="Helvetica" pitchFamily="2" charset="0"/>
              </a:rPr>
              <a:t>. (2023, March 3). Oral Health Group. </a:t>
            </a:r>
            <a:r>
              <a:rPr lang="en-US" sz="1600" dirty="0">
                <a:effectLst/>
                <a:latin typeface="Helvetica" pitchFamily="2" charset="0"/>
                <a:hlinkClick r:id="rId19"/>
              </a:rPr>
              <a:t>http://www.oralhealthgroup.com</a:t>
            </a:r>
            <a:endParaRPr lang="en-US" sz="1600" dirty="0">
              <a:effectLst/>
              <a:latin typeface="Helvetica" pitchFamily="2" charset="0"/>
            </a:endParaRPr>
          </a:p>
          <a:p>
            <a:r>
              <a:rPr lang="en-US" sz="1600" dirty="0">
                <a:effectLst/>
                <a:latin typeface="Helvetica" pitchFamily="2" charset="0"/>
              </a:rPr>
              <a:t>Krause, M., &amp; De Vito, G. (2023). Type 1 and type 2 diabetes mellitus: Commonalities, differences and the importance of exercise and nutrition. </a:t>
            </a:r>
            <a:r>
              <a:rPr lang="en-US" sz="1600" i="1" dirty="0">
                <a:effectLst/>
                <a:latin typeface="Helvetica" pitchFamily="2" charset="0"/>
              </a:rPr>
              <a:t>Nutrients</a:t>
            </a:r>
            <a:r>
              <a:rPr lang="en-US" sz="1600" dirty="0">
                <a:effectLst/>
                <a:latin typeface="Helvetica" pitchFamily="2" charset="0"/>
              </a:rPr>
              <a:t>, </a:t>
            </a:r>
            <a:r>
              <a:rPr lang="en-US" sz="1600" i="1" dirty="0">
                <a:effectLst/>
                <a:latin typeface="Helvetica" pitchFamily="2" charset="0"/>
              </a:rPr>
              <a:t>15</a:t>
            </a:r>
            <a:r>
              <a:rPr lang="en-US" sz="1600" dirty="0">
                <a:effectLst/>
                <a:latin typeface="Helvetica" pitchFamily="2" charset="0"/>
              </a:rPr>
              <a:t>(19), 4279–4279. </a:t>
            </a:r>
            <a:r>
              <a:rPr lang="en-US" sz="1600" dirty="0">
                <a:effectLst/>
                <a:latin typeface="Helvetica" pitchFamily="2" charset="0"/>
                <a:hlinkClick r:id="rId20"/>
              </a:rPr>
              <a:t>https://doi.org/10.3390/nu15194279</a:t>
            </a:r>
            <a:endParaRPr lang="en-US" sz="1600" dirty="0">
              <a:effectLst/>
              <a:latin typeface="Helvetica" pitchFamily="2" charset="0"/>
            </a:endParaRPr>
          </a:p>
          <a:p>
            <a:r>
              <a:rPr lang="en-US" sz="1600" dirty="0">
                <a:effectLst/>
                <a:latin typeface="Helvetica" pitchFamily="2" charset="0"/>
              </a:rPr>
              <a:t>Kurtzman, G. M., Horowitz, R. A., Johnson, R., </a:t>
            </a:r>
            <a:r>
              <a:rPr lang="en-US" sz="1600" dirty="0" err="1">
                <a:effectLst/>
                <a:latin typeface="Helvetica" pitchFamily="2" charset="0"/>
              </a:rPr>
              <a:t>Prestiano</a:t>
            </a:r>
            <a:r>
              <a:rPr lang="en-US" sz="1600" dirty="0">
                <a:effectLst/>
                <a:latin typeface="Helvetica" pitchFamily="2" charset="0"/>
              </a:rPr>
              <a:t>, R. A., &amp; Klein, B. I. (2022). The systemic oral health connection: Biofilms. </a:t>
            </a:r>
            <a:r>
              <a:rPr lang="en-US" sz="1600" i="1" dirty="0">
                <a:effectLst/>
                <a:latin typeface="Helvetica" pitchFamily="2" charset="0"/>
              </a:rPr>
              <a:t>Medicine</a:t>
            </a:r>
            <a:r>
              <a:rPr lang="en-US" sz="1600" dirty="0">
                <a:effectLst/>
                <a:latin typeface="Helvetica" pitchFamily="2" charset="0"/>
              </a:rPr>
              <a:t>, </a:t>
            </a:r>
            <a:r>
              <a:rPr lang="en-US" sz="1600" i="1" dirty="0">
                <a:effectLst/>
                <a:latin typeface="Helvetica" pitchFamily="2" charset="0"/>
              </a:rPr>
              <a:t>101</a:t>
            </a:r>
            <a:r>
              <a:rPr lang="en-US" sz="1600" dirty="0">
                <a:effectLst/>
                <a:latin typeface="Helvetica" pitchFamily="2" charset="0"/>
              </a:rPr>
              <a:t>(46), e30517. </a:t>
            </a:r>
            <a:r>
              <a:rPr lang="en-US" sz="1600" dirty="0">
                <a:effectLst/>
                <a:latin typeface="Helvetica" pitchFamily="2" charset="0"/>
                <a:hlinkClick r:id="rId21"/>
              </a:rPr>
              <a:t>https://doi.org/10.1097/md.0000000000030517</a:t>
            </a:r>
            <a:endParaRPr lang="en-US" sz="1600" dirty="0">
              <a:effectLst/>
              <a:latin typeface="Helvetica" pitchFamily="2" charset="0"/>
            </a:endParaRPr>
          </a:p>
          <a:p>
            <a:r>
              <a:rPr lang="en-US" sz="1600" i="1" dirty="0">
                <a:effectLst/>
                <a:latin typeface="Helvetica" pitchFamily="2" charset="0"/>
              </a:rPr>
              <a:t>Loose teeth that move or are mobile when chewing</a:t>
            </a:r>
            <a:r>
              <a:rPr lang="en-US" sz="1600" dirty="0">
                <a:effectLst/>
                <a:latin typeface="Helvetica" pitchFamily="2" charset="0"/>
              </a:rPr>
              <a:t>. (2022). Dental Education Information from Dr. Jeffrey Dorfman. </a:t>
            </a:r>
            <a:r>
              <a:rPr lang="en-US" sz="1600" dirty="0">
                <a:effectLst/>
                <a:latin typeface="Helvetica" pitchFamily="2" charset="0"/>
                <a:hlinkClick r:id="rId22"/>
              </a:rPr>
              <a:t>https://dental-edu.com/services/gum-disease-treatment/loose-teeth-that-move-or-are-mobile-when-chewing/</a:t>
            </a:r>
            <a:endParaRPr lang="en-US" sz="1600" dirty="0">
              <a:effectLst/>
              <a:latin typeface="Helvetica" pitchFamily="2" charset="0"/>
            </a:endParaRPr>
          </a:p>
          <a:p>
            <a:r>
              <a:rPr lang="en-US" sz="1600" dirty="0" err="1">
                <a:effectLst/>
                <a:latin typeface="Helvetica" pitchFamily="2" charset="0"/>
              </a:rPr>
              <a:t>Nacakgedigi</a:t>
            </a:r>
            <a:r>
              <a:rPr lang="en-US" sz="1600" dirty="0">
                <a:effectLst/>
                <a:latin typeface="Helvetica" pitchFamily="2" charset="0"/>
              </a:rPr>
              <a:t>, O. (2020). </a:t>
            </a:r>
            <a:r>
              <a:rPr lang="en-US" sz="1600" i="1" dirty="0">
                <a:effectLst/>
                <a:latin typeface="Helvetica" pitchFamily="2" charset="0"/>
              </a:rPr>
              <a:t>Miswak: An Alternative Approach to Oral Hygiene Practices</a:t>
            </a:r>
            <a:r>
              <a:rPr lang="en-US" sz="1600" dirty="0">
                <a:effectLst/>
                <a:latin typeface="Helvetica" pitchFamily="2" charset="0"/>
              </a:rPr>
              <a:t>. </a:t>
            </a:r>
            <a:r>
              <a:rPr lang="en-US" sz="1600" dirty="0">
                <a:effectLst/>
                <a:latin typeface="Helvetica" pitchFamily="2" charset="0"/>
                <a:hlinkClick r:id="rId23"/>
              </a:rPr>
              <a:t>https://cdha.org/Portals/CDHA/PDF/CE%20Exams/Miswak%20An%20Alternative%20Approach.pdf?ver=Uq7ffH7-9zQkP70OX9ecUg%3D%3D</a:t>
            </a:r>
            <a:endParaRPr lang="en-US" sz="1600" dirty="0">
              <a:effectLst/>
              <a:latin typeface="Helvetica" pitchFamily="2" charset="0"/>
            </a:endParaRPr>
          </a:p>
          <a:p>
            <a:r>
              <a:rPr lang="en-US" sz="1600" dirty="0">
                <a:effectLst/>
                <a:latin typeface="Helvetica" pitchFamily="2" charset="0"/>
              </a:rPr>
              <a:t>Niazi, F., Naseem, M., Khurshid, Z., Zafar, M. S., &amp; Almas, K. (2016). Role of </a:t>
            </a:r>
            <a:r>
              <a:rPr lang="en-US" sz="1600" dirty="0" err="1">
                <a:effectLst/>
                <a:latin typeface="Helvetica" pitchFamily="2" charset="0"/>
              </a:rPr>
              <a:t>Salvadora</a:t>
            </a:r>
            <a:r>
              <a:rPr lang="en-US" sz="1600" dirty="0">
                <a:effectLst/>
                <a:latin typeface="Helvetica" pitchFamily="2" charset="0"/>
              </a:rPr>
              <a:t> persica chewing stick (miswak): A natural toothbrush for holistic oral health. </a:t>
            </a:r>
            <a:r>
              <a:rPr lang="en-US" sz="1600" i="1" dirty="0">
                <a:effectLst/>
                <a:latin typeface="Helvetica" pitchFamily="2" charset="0"/>
              </a:rPr>
              <a:t>European Journal of Dentistry</a:t>
            </a:r>
            <a:r>
              <a:rPr lang="en-US" sz="1600" dirty="0">
                <a:effectLst/>
                <a:latin typeface="Helvetica" pitchFamily="2" charset="0"/>
              </a:rPr>
              <a:t>, </a:t>
            </a:r>
            <a:r>
              <a:rPr lang="en-US" sz="1600" i="1" dirty="0">
                <a:effectLst/>
                <a:latin typeface="Helvetica" pitchFamily="2" charset="0"/>
              </a:rPr>
              <a:t>10</a:t>
            </a:r>
            <a:r>
              <a:rPr lang="en-US" sz="1600" dirty="0">
                <a:effectLst/>
                <a:latin typeface="Helvetica" pitchFamily="2" charset="0"/>
              </a:rPr>
              <a:t>(02), 301–308. </a:t>
            </a:r>
            <a:r>
              <a:rPr lang="en-US" sz="1600" dirty="0">
                <a:effectLst/>
                <a:latin typeface="Helvetica" pitchFamily="2" charset="0"/>
                <a:hlinkClick r:id="rId24"/>
              </a:rPr>
              <a:t>https://doi.org/10.4103/1305-7456.178297</a:t>
            </a:r>
            <a:endParaRPr lang="en-US" sz="1600" dirty="0">
              <a:effectLst/>
              <a:latin typeface="Helvetica" pitchFamily="2" charset="0"/>
            </a:endParaRPr>
          </a:p>
          <a:p>
            <a:r>
              <a:rPr lang="en-US" sz="1600" i="1" dirty="0">
                <a:effectLst/>
                <a:latin typeface="Helvetica" pitchFamily="2" charset="0"/>
              </a:rPr>
              <a:t>Prevalence Manifestations Clinical of untreated diabetes • High blood glucose level • Excessive thirst • Frequent urination • Weight loss • Fatigue • Poor growth in infants</a:t>
            </a:r>
            <a:r>
              <a:rPr lang="en-US" sz="1600" dirty="0">
                <a:effectLst/>
                <a:latin typeface="Helvetica" pitchFamily="2" charset="0"/>
              </a:rPr>
              <a:t>. (n.d.). </a:t>
            </a:r>
            <a:r>
              <a:rPr lang="en-US" sz="1600" dirty="0">
                <a:effectLst/>
                <a:latin typeface="Helvetica" pitchFamily="2" charset="0"/>
                <a:hlinkClick r:id="rId25"/>
              </a:rPr>
              <a:t>https://dental.washington.edu/wp-content/media/sp_need_pdfs/Diabetes-Dental.pdf</a:t>
            </a:r>
            <a:endParaRPr lang="en-US" sz="1600" dirty="0">
              <a:effectLst/>
              <a:latin typeface="Helvetica" pitchFamily="2" charset="0"/>
            </a:endParaRPr>
          </a:p>
          <a:p>
            <a:endParaRPr lang="en-US" sz="1600" dirty="0">
              <a:effectLst/>
              <a:latin typeface="Helvetica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93A7C92-F05A-BA7D-E5D6-42FC9B1771D7}"/>
              </a:ext>
            </a:extLst>
          </p:cNvPr>
          <p:cNvSpPr txBox="1"/>
          <p:nvPr/>
        </p:nvSpPr>
        <p:spPr>
          <a:xfrm>
            <a:off x="12233648" y="829282"/>
            <a:ext cx="544679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effectLst/>
                <a:latin typeface="Helvetica" pitchFamily="2" charset="0"/>
              </a:rPr>
              <a:t>Rowles, G. (2009). </a:t>
            </a:r>
            <a:r>
              <a:rPr lang="en-US" sz="1600" i="1" dirty="0">
                <a:effectLst/>
                <a:latin typeface="Helvetica" pitchFamily="2" charset="0"/>
              </a:rPr>
              <a:t>Montana Adventure Guide</a:t>
            </a:r>
            <a:r>
              <a:rPr lang="en-US" sz="1600" dirty="0">
                <a:effectLst/>
                <a:latin typeface="Helvetica" pitchFamily="2" charset="0"/>
              </a:rPr>
              <a:t>. Hunter Publishing, Inc.</a:t>
            </a:r>
          </a:p>
          <a:p>
            <a:r>
              <a:rPr lang="en-US" sz="1600" dirty="0">
                <a:effectLst/>
                <a:latin typeface="Helvetica" pitchFamily="2" charset="0"/>
              </a:rPr>
              <a:t>Silk, H., Douglass, A., &amp; Douglass, J. (2008). </a:t>
            </a:r>
            <a:r>
              <a:rPr lang="en-US" sz="1600" i="1" dirty="0">
                <a:effectLst/>
                <a:latin typeface="Helvetica" pitchFamily="2" charset="0"/>
              </a:rPr>
              <a:t>Oral Health during Pregnancy </a:t>
            </a:r>
            <a:r>
              <a:rPr lang="en-US" sz="1600" dirty="0">
                <a:effectLst/>
                <a:latin typeface="Helvetica" pitchFamily="2" charset="0"/>
              </a:rPr>
              <a:t>.</a:t>
            </a:r>
          </a:p>
          <a:p>
            <a:r>
              <a:rPr lang="en-US" sz="1600" dirty="0" err="1">
                <a:effectLst/>
                <a:latin typeface="Helvetica" pitchFamily="2" charset="0"/>
              </a:rPr>
              <a:t>Takanori</a:t>
            </a:r>
            <a:r>
              <a:rPr lang="en-US" sz="1600" dirty="0">
                <a:effectLst/>
                <a:latin typeface="Helvetica" pitchFamily="2" charset="0"/>
              </a:rPr>
              <a:t> </a:t>
            </a:r>
            <a:r>
              <a:rPr lang="en-US" sz="1600" dirty="0" err="1">
                <a:effectLst/>
                <a:latin typeface="Helvetica" pitchFamily="2" charset="0"/>
              </a:rPr>
              <a:t>Shinjo</a:t>
            </a:r>
            <a:r>
              <a:rPr lang="en-US" sz="1600" dirty="0">
                <a:effectLst/>
                <a:latin typeface="Helvetica" pitchFamily="2" charset="0"/>
              </a:rPr>
              <a:t>, &amp; Nishimura, F. (2024). The bidirectional association between diabetes and periodontitis, from basic to clinical. </a:t>
            </a:r>
            <a:r>
              <a:rPr lang="en-US" sz="1600" i="1" dirty="0">
                <a:effectLst/>
                <a:latin typeface="Helvetica" pitchFamily="2" charset="0"/>
              </a:rPr>
              <a:t>Japanese Dental Science Review</a:t>
            </a:r>
            <a:r>
              <a:rPr lang="en-US" sz="1600" dirty="0">
                <a:effectLst/>
                <a:latin typeface="Helvetica" pitchFamily="2" charset="0"/>
              </a:rPr>
              <a:t>, </a:t>
            </a:r>
            <a:r>
              <a:rPr lang="en-US" sz="1600" i="1" dirty="0">
                <a:effectLst/>
                <a:latin typeface="Helvetica" pitchFamily="2" charset="0"/>
              </a:rPr>
              <a:t>60</a:t>
            </a:r>
            <a:r>
              <a:rPr lang="en-US" sz="1600" dirty="0">
                <a:effectLst/>
                <a:latin typeface="Helvetica" pitchFamily="2" charset="0"/>
              </a:rPr>
              <a:t>, 15–21. </a:t>
            </a:r>
            <a:r>
              <a:rPr lang="en-US" sz="1600" dirty="0">
                <a:effectLst/>
                <a:latin typeface="Helvetica" pitchFamily="2" charset="0"/>
                <a:hlinkClick r:id="rId26"/>
              </a:rPr>
              <a:t>https://doi.org/10.1016/j.jdsr.2023.12.002</a:t>
            </a:r>
            <a:endParaRPr lang="en-US" sz="1600" dirty="0">
              <a:effectLst/>
              <a:latin typeface="Helvetica" pitchFamily="2" charset="0"/>
            </a:endParaRPr>
          </a:p>
          <a:p>
            <a:r>
              <a:rPr lang="en-US" sz="1600" i="1" dirty="0">
                <a:effectLst/>
                <a:latin typeface="Helvetica" pitchFamily="2" charset="0"/>
              </a:rPr>
              <a:t>Type 1 Vs Type 2 Diabetes</a:t>
            </a:r>
            <a:r>
              <a:rPr lang="en-US" sz="1600" dirty="0">
                <a:effectLst/>
                <a:latin typeface="Helvetica" pitchFamily="2" charset="0"/>
              </a:rPr>
              <a:t>. (n.d.). DRIF. </a:t>
            </a:r>
            <a:r>
              <a:rPr lang="en-US" sz="1600" dirty="0">
                <a:effectLst/>
                <a:latin typeface="Helvetica" pitchFamily="2" charset="0"/>
                <a:hlinkClick r:id="rId27"/>
              </a:rPr>
              <a:t>https://diabetesresearch.org/type-1-vs-type-2-diabetes/</a:t>
            </a:r>
            <a:endParaRPr lang="en-US" sz="1600" dirty="0">
              <a:effectLst/>
              <a:latin typeface="Helvetica" pitchFamily="2" charset="0"/>
            </a:endParaRPr>
          </a:p>
          <a:p>
            <a:r>
              <a:rPr lang="en-US" sz="1600" dirty="0" err="1">
                <a:effectLst/>
                <a:latin typeface="Helvetica" pitchFamily="2" charset="0"/>
              </a:rPr>
              <a:t>Zarora</a:t>
            </a:r>
            <a:r>
              <a:rPr lang="en-US" sz="1600" dirty="0">
                <a:effectLst/>
                <a:latin typeface="Helvetica" pitchFamily="2" charset="0"/>
              </a:rPr>
              <a:t>, R., Immanuel, J., </a:t>
            </a:r>
            <a:r>
              <a:rPr lang="en-US" sz="1600" dirty="0" err="1">
                <a:effectLst/>
                <a:latin typeface="Helvetica" pitchFamily="2" charset="0"/>
              </a:rPr>
              <a:t>Chivese</a:t>
            </a:r>
            <a:r>
              <a:rPr lang="en-US" sz="1600" dirty="0">
                <a:effectLst/>
                <a:latin typeface="Helvetica" pitchFamily="2" charset="0"/>
              </a:rPr>
              <a:t>, T., MacMillan, F., &amp; Simmons, D. (2022). Effectiveness of Integrated Diabetes Care Interventions Involving Diabetes Specialists Working in Primary and Community Care Settings: A Systematic Review and Meta-Analysis. </a:t>
            </a:r>
            <a:r>
              <a:rPr lang="en-US" sz="1600" i="1" dirty="0">
                <a:effectLst/>
                <a:latin typeface="Helvetica" pitchFamily="2" charset="0"/>
              </a:rPr>
              <a:t>International Journal of Integrated Care</a:t>
            </a:r>
            <a:r>
              <a:rPr lang="en-US" sz="1600" dirty="0">
                <a:effectLst/>
                <a:latin typeface="Helvetica" pitchFamily="2" charset="0"/>
              </a:rPr>
              <a:t>, </a:t>
            </a:r>
            <a:r>
              <a:rPr lang="en-US" sz="1600" i="1" dirty="0">
                <a:effectLst/>
                <a:latin typeface="Helvetica" pitchFamily="2" charset="0"/>
              </a:rPr>
              <a:t>22</a:t>
            </a:r>
            <a:r>
              <a:rPr lang="en-US" sz="1600" dirty="0">
                <a:effectLst/>
                <a:latin typeface="Helvetica" pitchFamily="2" charset="0"/>
              </a:rPr>
              <a:t>(0), 11. </a:t>
            </a:r>
            <a:r>
              <a:rPr lang="en-US" sz="1600" dirty="0">
                <a:effectLst/>
                <a:latin typeface="Helvetica" pitchFamily="2" charset="0"/>
                <a:hlinkClick r:id="rId28"/>
              </a:rPr>
              <a:t>https://doi.org/10.5334/ijic.6025</a:t>
            </a:r>
            <a:endParaRPr lang="en-US" sz="1600" dirty="0">
              <a:effectLst/>
              <a:latin typeface="Helvetica" pitchFamily="2" charset="0"/>
            </a:endParaRPr>
          </a:p>
          <a:p>
            <a:r>
              <a:rPr lang="en-US" sz="1600" dirty="0">
                <a:effectLst/>
                <a:latin typeface="Helvetica" pitchFamily="2" charset="0"/>
              </a:rPr>
              <a:t>(n.d.). P1 /5 Saved from URL: Https://</a:t>
            </a:r>
            <a:r>
              <a:rPr lang="en-US" sz="1600" dirty="0" err="1">
                <a:effectLst/>
                <a:latin typeface="Helvetica" pitchFamily="2" charset="0"/>
              </a:rPr>
              <a:t>Www.news-Medical.net</a:t>
            </a:r>
            <a:r>
              <a:rPr lang="en-US" sz="1600" dirty="0">
                <a:effectLst/>
                <a:latin typeface="Helvetica" pitchFamily="2" charset="0"/>
              </a:rPr>
              <a:t>/News/20221228/How-Could-Probiotics-Be-Used-In-The-Management-of-Gingivitis-a Nd-</a:t>
            </a:r>
            <a:r>
              <a:rPr lang="en-US" sz="1600" dirty="0" err="1">
                <a:effectLst/>
                <a:latin typeface="Helvetica" pitchFamily="2" charset="0"/>
              </a:rPr>
              <a:t>Periodontitis.aspx</a:t>
            </a:r>
            <a:r>
              <a:rPr lang="en-US" sz="1600" dirty="0">
                <a:effectLst/>
                <a:latin typeface="Helvetica" pitchFamily="2" charset="0"/>
              </a:rPr>
              <a:t>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700000">
            <a:off x="8175648" y="7710531"/>
            <a:ext cx="5152937" cy="5152937"/>
          </a:xfrm>
          <a:custGeom>
            <a:avLst/>
            <a:gdLst/>
            <a:ahLst/>
            <a:cxnLst/>
            <a:rect l="l" t="t" r="r" b="b"/>
            <a:pathLst>
              <a:path w="5152937" h="5152937">
                <a:moveTo>
                  <a:pt x="0" y="0"/>
                </a:moveTo>
                <a:lnTo>
                  <a:pt x="5152937" y="0"/>
                </a:lnTo>
                <a:lnTo>
                  <a:pt x="5152937" y="5152938"/>
                </a:lnTo>
                <a:lnTo>
                  <a:pt x="0" y="51529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2700000">
            <a:off x="11903532" y="8818146"/>
            <a:ext cx="2937707" cy="2937707"/>
          </a:xfrm>
          <a:custGeom>
            <a:avLst/>
            <a:gdLst/>
            <a:ahLst/>
            <a:cxnLst/>
            <a:rect l="l" t="t" r="r" b="b"/>
            <a:pathLst>
              <a:path w="2937707" h="2937707">
                <a:moveTo>
                  <a:pt x="0" y="0"/>
                </a:moveTo>
                <a:lnTo>
                  <a:pt x="2937708" y="0"/>
                </a:lnTo>
                <a:lnTo>
                  <a:pt x="2937708" y="2937708"/>
                </a:lnTo>
                <a:lnTo>
                  <a:pt x="0" y="29377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2700000">
            <a:off x="11580326" y="-2796338"/>
            <a:ext cx="5093860" cy="5093860"/>
          </a:xfrm>
          <a:custGeom>
            <a:avLst/>
            <a:gdLst/>
            <a:ahLst/>
            <a:cxnLst/>
            <a:rect l="l" t="t" r="r" b="b"/>
            <a:pathLst>
              <a:path w="5093860" h="5093860">
                <a:moveTo>
                  <a:pt x="0" y="0"/>
                </a:moveTo>
                <a:lnTo>
                  <a:pt x="5093860" y="0"/>
                </a:lnTo>
                <a:lnTo>
                  <a:pt x="5093860" y="5093860"/>
                </a:lnTo>
                <a:lnTo>
                  <a:pt x="0" y="50938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2700000">
            <a:off x="16493951" y="1102636"/>
            <a:ext cx="4473701" cy="4473701"/>
          </a:xfrm>
          <a:custGeom>
            <a:avLst/>
            <a:gdLst/>
            <a:ahLst/>
            <a:cxnLst/>
            <a:rect l="l" t="t" r="r" b="b"/>
            <a:pathLst>
              <a:path w="4473701" h="4473701">
                <a:moveTo>
                  <a:pt x="0" y="0"/>
                </a:moveTo>
                <a:lnTo>
                  <a:pt x="4473702" y="0"/>
                </a:lnTo>
                <a:lnTo>
                  <a:pt x="4473702" y="4473701"/>
                </a:lnTo>
                <a:lnTo>
                  <a:pt x="0" y="44737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2700000">
            <a:off x="10731545" y="1798676"/>
            <a:ext cx="995582" cy="995582"/>
          </a:xfrm>
          <a:custGeom>
            <a:avLst/>
            <a:gdLst/>
            <a:ahLst/>
            <a:cxnLst/>
            <a:rect l="l" t="t" r="r" b="b"/>
            <a:pathLst>
              <a:path w="995582" h="995582">
                <a:moveTo>
                  <a:pt x="0" y="0"/>
                </a:moveTo>
                <a:lnTo>
                  <a:pt x="995582" y="0"/>
                </a:lnTo>
                <a:lnTo>
                  <a:pt x="995582" y="995582"/>
                </a:lnTo>
                <a:lnTo>
                  <a:pt x="0" y="9955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2700000">
            <a:off x="15614805" y="7711936"/>
            <a:ext cx="995582" cy="995582"/>
          </a:xfrm>
          <a:custGeom>
            <a:avLst/>
            <a:gdLst/>
            <a:ahLst/>
            <a:cxnLst/>
            <a:rect l="l" t="t" r="r" b="b"/>
            <a:pathLst>
              <a:path w="995582" h="995582">
                <a:moveTo>
                  <a:pt x="0" y="0"/>
                </a:moveTo>
                <a:lnTo>
                  <a:pt x="995582" y="0"/>
                </a:lnTo>
                <a:lnTo>
                  <a:pt x="995582" y="995582"/>
                </a:lnTo>
                <a:lnTo>
                  <a:pt x="0" y="99558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2700000">
            <a:off x="15727097" y="7824228"/>
            <a:ext cx="770999" cy="770999"/>
          </a:xfrm>
          <a:custGeom>
            <a:avLst/>
            <a:gdLst/>
            <a:ahLst/>
            <a:cxnLst/>
            <a:rect l="l" t="t" r="r" b="b"/>
            <a:pathLst>
              <a:path w="770999" h="770999">
                <a:moveTo>
                  <a:pt x="0" y="0"/>
                </a:moveTo>
                <a:lnTo>
                  <a:pt x="770998" y="0"/>
                </a:lnTo>
                <a:lnTo>
                  <a:pt x="770998" y="770998"/>
                </a:lnTo>
                <a:lnTo>
                  <a:pt x="0" y="77099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-57150" y="9256610"/>
            <a:ext cx="18402300" cy="1101142"/>
          </a:xfrm>
          <a:custGeom>
            <a:avLst/>
            <a:gdLst/>
            <a:ahLst/>
            <a:cxnLst/>
            <a:rect l="l" t="t" r="r" b="b"/>
            <a:pathLst>
              <a:path w="18402300" h="1101142">
                <a:moveTo>
                  <a:pt x="0" y="0"/>
                </a:moveTo>
                <a:lnTo>
                  <a:pt x="18402300" y="0"/>
                </a:lnTo>
                <a:lnTo>
                  <a:pt x="18402300" y="1101142"/>
                </a:lnTo>
                <a:lnTo>
                  <a:pt x="0" y="110114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1040595" b="-530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1579519" y="3447745"/>
            <a:ext cx="4853938" cy="4853938"/>
          </a:xfrm>
          <a:custGeom>
            <a:avLst/>
            <a:gdLst/>
            <a:ahLst/>
            <a:cxnLst/>
            <a:rect l="l" t="t" r="r" b="b"/>
            <a:pathLst>
              <a:path w="4853938" h="4853938">
                <a:moveTo>
                  <a:pt x="0" y="0"/>
                </a:moveTo>
                <a:lnTo>
                  <a:pt x="4853938" y="0"/>
                </a:lnTo>
                <a:lnTo>
                  <a:pt x="4853938" y="4853938"/>
                </a:lnTo>
                <a:lnTo>
                  <a:pt x="0" y="485393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66395" y="8687078"/>
            <a:ext cx="539797" cy="539797"/>
          </a:xfrm>
          <a:custGeom>
            <a:avLst/>
            <a:gdLst/>
            <a:ahLst/>
            <a:cxnLst/>
            <a:rect l="l" t="t" r="r" b="b"/>
            <a:pathLst>
              <a:path w="539797" h="539797">
                <a:moveTo>
                  <a:pt x="0" y="0"/>
                </a:moveTo>
                <a:lnTo>
                  <a:pt x="539797" y="0"/>
                </a:lnTo>
                <a:lnTo>
                  <a:pt x="539797" y="539797"/>
                </a:lnTo>
                <a:lnTo>
                  <a:pt x="0" y="53979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4399826" y="8849927"/>
            <a:ext cx="408373" cy="408373"/>
          </a:xfrm>
          <a:custGeom>
            <a:avLst/>
            <a:gdLst/>
            <a:ahLst/>
            <a:cxnLst/>
            <a:rect l="l" t="t" r="r" b="b"/>
            <a:pathLst>
              <a:path w="408373" h="408373">
                <a:moveTo>
                  <a:pt x="0" y="0"/>
                </a:moveTo>
                <a:lnTo>
                  <a:pt x="408373" y="0"/>
                </a:lnTo>
                <a:lnTo>
                  <a:pt x="408373" y="408373"/>
                </a:lnTo>
                <a:lnTo>
                  <a:pt x="0" y="40837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8166359" y="8849927"/>
            <a:ext cx="354999" cy="354999"/>
          </a:xfrm>
          <a:custGeom>
            <a:avLst/>
            <a:gdLst/>
            <a:ahLst/>
            <a:cxnLst/>
            <a:rect l="l" t="t" r="r" b="b"/>
            <a:pathLst>
              <a:path w="354999" h="354999">
                <a:moveTo>
                  <a:pt x="0" y="0"/>
                </a:moveTo>
                <a:lnTo>
                  <a:pt x="354998" y="0"/>
                </a:lnTo>
                <a:lnTo>
                  <a:pt x="354998" y="354999"/>
                </a:lnTo>
                <a:lnTo>
                  <a:pt x="0" y="354999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15154426" y="8913710"/>
            <a:ext cx="412991" cy="412991"/>
          </a:xfrm>
          <a:custGeom>
            <a:avLst/>
            <a:gdLst/>
            <a:ahLst/>
            <a:cxnLst/>
            <a:rect l="l" t="t" r="r" b="b"/>
            <a:pathLst>
              <a:path w="412991" h="412991">
                <a:moveTo>
                  <a:pt x="0" y="0"/>
                </a:moveTo>
                <a:lnTo>
                  <a:pt x="412992" y="0"/>
                </a:lnTo>
                <a:lnTo>
                  <a:pt x="412992" y="412991"/>
                </a:lnTo>
                <a:lnTo>
                  <a:pt x="0" y="41299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913214" y="542453"/>
            <a:ext cx="9294972" cy="3000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13"/>
              </a:lnSpc>
            </a:pPr>
            <a:r>
              <a:rPr lang="en-US" sz="9844" dirty="0">
                <a:solidFill>
                  <a:srgbClr val="DC2F02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ORAL HEALTH AND DIABETES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06212" y="6498638"/>
            <a:ext cx="8033513" cy="2118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0"/>
              </a:lnSpc>
            </a:pPr>
            <a:r>
              <a:rPr lang="en-US" sz="2993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 Braided Path</a:t>
            </a:r>
          </a:p>
          <a:p>
            <a:pPr algn="ctr">
              <a:lnSpc>
                <a:spcPts val="4190"/>
              </a:lnSpc>
            </a:pPr>
            <a:r>
              <a:rPr lang="en-US" sz="2993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Weaving together wisdom, innovation, and community. </a:t>
            </a:r>
          </a:p>
          <a:p>
            <a:pPr algn="ctr">
              <a:lnSpc>
                <a:spcPts val="4190"/>
              </a:lnSpc>
            </a:pPr>
            <a:endParaRPr lang="en-US" sz="2993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606192" y="8857189"/>
            <a:ext cx="3673673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https://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linktr.ee</a:t>
            </a: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4839008" y="8885135"/>
            <a:ext cx="3136850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Thechirohygenist@gmail.com</a:t>
            </a:r>
            <a:endParaRPr lang="en-US" sz="1600" dirty="0">
              <a:solidFill>
                <a:srgbClr val="110A09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8715429" y="8961121"/>
            <a:ext cx="6275487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http://</a:t>
            </a:r>
            <a:r>
              <a:rPr lang="en-US" sz="1600" dirty="0" err="1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linkedin.com</a:t>
            </a:r>
            <a:r>
              <a:rPr lang="en-US" sz="1600" dirty="0">
                <a:solidFill>
                  <a:srgbClr val="110A09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/in/karen-ann-gordon-dc-rdh-92144498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628363" y="8907746"/>
            <a:ext cx="2072134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600" dirty="0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@</a:t>
            </a:r>
            <a:r>
              <a:rPr lang="en-US" sz="1600" dirty="0" err="1">
                <a:solidFill>
                  <a:srgbClr val="000000"/>
                </a:solidFill>
                <a:highlight>
                  <a:srgbClr val="FF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thechirohygienist</a:t>
            </a:r>
            <a:endParaRPr lang="en-US" sz="1600" dirty="0">
              <a:solidFill>
                <a:srgbClr val="000000"/>
              </a:solidFill>
              <a:highlight>
                <a:srgbClr val="FF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443028" y="4078472"/>
            <a:ext cx="4853938" cy="12175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800"/>
              </a:lnSpc>
            </a:pPr>
            <a:r>
              <a:rPr lang="en-US" sz="5400" dirty="0">
                <a:solidFill>
                  <a:srgbClr val="DC2F02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39781E5812F944912B1416868B6FC8" ma:contentTypeVersion="18" ma:contentTypeDescription="Create a new document." ma:contentTypeScope="" ma:versionID="3d76164f7c6c3d752739aaff1ad199e8">
  <xsd:schema xmlns:xsd="http://www.w3.org/2001/XMLSchema" xmlns:xs="http://www.w3.org/2001/XMLSchema" xmlns:p="http://schemas.microsoft.com/office/2006/metadata/properties" xmlns:ns2="5a60946c-d8ef-4f43-af99-b69af215c5a9" xmlns:ns3="fa8e5841-4fd5-40cf-aad3-a3715400b397" targetNamespace="http://schemas.microsoft.com/office/2006/metadata/properties" ma:root="true" ma:fieldsID="9dbe0bf510a3f420c1524f8fd46d8ce5" ns2:_="" ns3:_="">
    <xsd:import namespace="5a60946c-d8ef-4f43-af99-b69af215c5a9"/>
    <xsd:import namespace="fa8e5841-4fd5-40cf-aad3-a3715400b3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60946c-d8ef-4f43-af99-b69af215c5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7af19ec-a668-4552-ace9-6f8170b00e3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8e5841-4fd5-40cf-aad3-a3715400b39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be8de4c-1704-4f0d-b0e6-ffefbe8a1947}" ma:internalName="TaxCatchAll" ma:showField="CatchAllData" ma:web="fa8e5841-4fd5-40cf-aad3-a3715400b3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a60946c-d8ef-4f43-af99-b69af215c5a9">
      <Terms xmlns="http://schemas.microsoft.com/office/infopath/2007/PartnerControls"/>
    </lcf76f155ced4ddcb4097134ff3c332f>
    <TaxCatchAll xmlns="fa8e5841-4fd5-40cf-aad3-a3715400b397" xsi:nil="true"/>
  </documentManagement>
</p:properties>
</file>

<file path=customXml/itemProps1.xml><?xml version="1.0" encoding="utf-8"?>
<ds:datastoreItem xmlns:ds="http://schemas.openxmlformats.org/officeDocument/2006/customXml" ds:itemID="{0C7AA833-632E-465E-AC6C-76A9596CEEB2}"/>
</file>

<file path=customXml/itemProps2.xml><?xml version="1.0" encoding="utf-8"?>
<ds:datastoreItem xmlns:ds="http://schemas.openxmlformats.org/officeDocument/2006/customXml" ds:itemID="{4DE11107-A4C4-4CCA-BE46-8CE3C26253B1}"/>
</file>

<file path=customXml/itemProps3.xml><?xml version="1.0" encoding="utf-8"?>
<ds:datastoreItem xmlns:ds="http://schemas.openxmlformats.org/officeDocument/2006/customXml" ds:itemID="{0948B375-82F8-4829-9ED6-D00991AA15CB}"/>
</file>

<file path=docProps/app.xml><?xml version="1.0" encoding="utf-8"?>
<Properties xmlns="http://schemas.openxmlformats.org/officeDocument/2006/extended-properties" xmlns:vt="http://schemas.openxmlformats.org/officeDocument/2006/docPropsVTypes">
  <TotalTime>3287</TotalTime>
  <Words>3653</Words>
  <Application>Microsoft Macintosh PowerPoint</Application>
  <PresentationFormat>Custom</PresentationFormat>
  <Paragraphs>472</Paragraphs>
  <Slides>53</Slides>
  <Notes>6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2" baseType="lpstr">
      <vt:lpstr>Helvetica</vt:lpstr>
      <vt:lpstr>Open Sans Extra Bold</vt:lpstr>
      <vt:lpstr>Calibri</vt:lpstr>
      <vt:lpstr>Kollektif Bold</vt:lpstr>
      <vt:lpstr>Canva Sans Bold</vt:lpstr>
      <vt:lpstr>Canva Sans</vt:lpstr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Oral Health and Diabetes USET</dc:title>
  <cp:lastModifiedBy>Karen Smith131</cp:lastModifiedBy>
  <cp:revision>10</cp:revision>
  <dcterms:created xsi:type="dcterms:W3CDTF">2006-08-16T00:00:00Z</dcterms:created>
  <dcterms:modified xsi:type="dcterms:W3CDTF">2024-08-13T11:07:27Z</dcterms:modified>
  <dc:identifier>DAGM7Za_65g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0x0101006E39781E5812F944912B1416868B6FC8</vt:lpwstr>
  </property>
</Properties>
</file>