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8288000" cy="10287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Ledger" panose="020B0604020202020204" charset="0"/>
      <p:regular r:id="rId38"/>
    </p:embeddedFont>
    <p:embeddedFont>
      <p:font typeface="March" panose="02000500000000000000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112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7711" y="31173"/>
            <a:ext cx="16632578" cy="524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61"/>
              </a:lnSpc>
            </a:pPr>
            <a:r>
              <a:rPr lang="en-US" sz="7200" dirty="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USET Tribal Best Practice Conference</a:t>
            </a:r>
            <a:endParaRPr lang="en-US" sz="3200" dirty="0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ctr">
              <a:lnSpc>
                <a:spcPts val="13861"/>
              </a:lnSpc>
            </a:pPr>
            <a:endParaRPr lang="en-US" sz="8800" dirty="0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ctr">
              <a:lnSpc>
                <a:spcPts val="13861"/>
              </a:lnSpc>
            </a:pPr>
            <a:r>
              <a:rPr lang="en-US" sz="8000" dirty="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Energy of Healing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27711" y="7347987"/>
            <a:ext cx="16632578" cy="191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8"/>
              </a:lnSpc>
            </a:pPr>
            <a:r>
              <a:rPr lang="en-US" sz="5400" dirty="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Presented by: Ivan Anderson, N.D.</a:t>
            </a:r>
          </a:p>
          <a:p>
            <a:pPr algn="ctr">
              <a:lnSpc>
                <a:spcPts val="7398"/>
              </a:lnSpc>
            </a:pPr>
            <a:r>
              <a:rPr lang="en-US" sz="5400" dirty="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Date: August 14,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48054" y="2123993"/>
            <a:ext cx="12808130" cy="7879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“Come to the edge,” he said.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“We can’t, we’re afraid!” they responded.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“Come to the edge,” he said.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“We can’t, We will fall!” they responded.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“Come to the edge,” he said. 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And so they came. 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And he pushed them. </a:t>
            </a:r>
          </a:p>
          <a:p>
            <a:pPr algn="l">
              <a:lnSpc>
                <a:spcPts val="6617"/>
              </a:lnSpc>
            </a:pPr>
            <a:r>
              <a:rPr lang="en-US" sz="47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And they flew. </a:t>
            </a:r>
          </a:p>
          <a:p>
            <a:pPr algn="l">
              <a:lnSpc>
                <a:spcPts val="4657"/>
              </a:lnSpc>
            </a:pPr>
            <a:endParaRPr lang="en-US" sz="4727">
              <a:solidFill>
                <a:srgbClr val="FEEC86"/>
              </a:solidFill>
              <a:latin typeface="Ledger"/>
              <a:ea typeface="Ledger"/>
              <a:cs typeface="Ledger"/>
              <a:sym typeface="Ledger"/>
            </a:endParaRPr>
          </a:p>
          <a:p>
            <a:pPr algn="l">
              <a:lnSpc>
                <a:spcPts val="4657"/>
              </a:lnSpc>
              <a:spcBef>
                <a:spcPct val="0"/>
              </a:spcBef>
            </a:pPr>
            <a:r>
              <a:rPr lang="en-US" sz="3327">
                <a:solidFill>
                  <a:srgbClr val="FEEC86"/>
                </a:solidFill>
                <a:latin typeface="Ledger"/>
                <a:ea typeface="Ledger"/>
                <a:cs typeface="Ledger"/>
                <a:sym typeface="Ledger"/>
              </a:rPr>
              <a:t>Guillaume Apollinaire</a:t>
            </a:r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784487" y="594946"/>
            <a:ext cx="8719027" cy="125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Come to the Edge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78674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55" y="810097"/>
            <a:ext cx="18639669" cy="3377685"/>
          </a:xfrm>
          <a:custGeom>
            <a:avLst/>
            <a:gdLst/>
            <a:ahLst/>
            <a:cxnLst/>
            <a:rect l="l" t="t" r="r" b="b"/>
            <a:pathLst>
              <a:path w="18639669" h="3377685">
                <a:moveTo>
                  <a:pt x="0" y="0"/>
                </a:moveTo>
                <a:lnTo>
                  <a:pt x="18639669" y="0"/>
                </a:lnTo>
                <a:lnTo>
                  <a:pt x="18639669" y="3377685"/>
                </a:lnTo>
                <a:lnTo>
                  <a:pt x="0" y="337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672" b="-27890"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12580" y="536978"/>
            <a:ext cx="16394097" cy="9750022"/>
          </a:xfrm>
          <a:custGeom>
            <a:avLst/>
            <a:gdLst/>
            <a:ahLst/>
            <a:cxnLst/>
            <a:rect l="l" t="t" r="r" b="b"/>
            <a:pathLst>
              <a:path w="16394097" h="9750022">
                <a:moveTo>
                  <a:pt x="16394097" y="0"/>
                </a:moveTo>
                <a:lnTo>
                  <a:pt x="0" y="0"/>
                </a:lnTo>
                <a:lnTo>
                  <a:pt x="0" y="9750022"/>
                </a:lnTo>
                <a:lnTo>
                  <a:pt x="16394097" y="9750022"/>
                </a:lnTo>
                <a:lnTo>
                  <a:pt x="16394097" y="0"/>
                </a:lnTo>
                <a:close/>
              </a:path>
            </a:pathLst>
          </a:custGeom>
          <a:blipFill>
            <a:blip r:embed="rId3"/>
            <a:stretch>
              <a:fillRect l="-20205" t="-33293" r="-20205"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55" y="1033851"/>
            <a:ext cx="16625621" cy="2101816"/>
          </a:xfrm>
          <a:custGeom>
            <a:avLst/>
            <a:gdLst/>
            <a:ahLst/>
            <a:cxnLst/>
            <a:rect l="l" t="t" r="r" b="b"/>
            <a:pathLst>
              <a:path w="16625621" h="2101816">
                <a:moveTo>
                  <a:pt x="0" y="0"/>
                </a:moveTo>
                <a:lnTo>
                  <a:pt x="16625622" y="0"/>
                </a:lnTo>
                <a:lnTo>
                  <a:pt x="16625622" y="2101816"/>
                </a:lnTo>
                <a:lnTo>
                  <a:pt x="0" y="2101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2695" b="-113896"/>
            </a:stretch>
          </a:blipFill>
        </p:spPr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0294" y="-2262788"/>
            <a:ext cx="11965230" cy="2636459"/>
          </a:xfrm>
          <a:custGeom>
            <a:avLst/>
            <a:gdLst/>
            <a:ahLst/>
            <a:cxnLst/>
            <a:rect l="l" t="t" r="r" b="b"/>
            <a:pathLst>
              <a:path w="11965230" h="2636459">
                <a:moveTo>
                  <a:pt x="0" y="0"/>
                </a:moveTo>
                <a:lnTo>
                  <a:pt x="11965230" y="0"/>
                </a:lnTo>
                <a:lnTo>
                  <a:pt x="11965230" y="2636459"/>
                </a:lnTo>
                <a:lnTo>
                  <a:pt x="0" y="2636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5622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94328" y="1922834"/>
            <a:ext cx="16230600" cy="1005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5"/>
              </a:lnSpc>
            </a:pPr>
            <a:r>
              <a:rPr lang="en-US" sz="79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What can you Expect from me?</a:t>
            </a:r>
          </a:p>
          <a:p>
            <a:pPr algn="ctr">
              <a:lnSpc>
                <a:spcPts val="11065"/>
              </a:lnSpc>
            </a:pPr>
            <a:endParaRPr lang="en-US" sz="790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marL="1555405" lvl="1" indent="-777702" algn="just">
              <a:lnSpc>
                <a:spcPts val="10085"/>
              </a:lnSpc>
              <a:buFont typeface="Arial"/>
              <a:buChar char="•"/>
            </a:pPr>
            <a:r>
              <a:rPr lang="en-US" sz="72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I’ll invite you to come to the edge. </a:t>
            </a:r>
          </a:p>
          <a:p>
            <a:pPr marL="1555405" lvl="1" indent="-777702" algn="just">
              <a:lnSpc>
                <a:spcPts val="10085"/>
              </a:lnSpc>
              <a:buFont typeface="Arial"/>
              <a:buChar char="•"/>
            </a:pPr>
            <a:r>
              <a:rPr lang="en-US" sz="72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If allowed, I’ll push. </a:t>
            </a:r>
          </a:p>
          <a:p>
            <a:pPr marL="1555405" lvl="1" indent="-777702" algn="just">
              <a:lnSpc>
                <a:spcPts val="10085"/>
              </a:lnSpc>
              <a:buFont typeface="Arial"/>
              <a:buChar char="•"/>
            </a:pPr>
            <a:r>
              <a:rPr lang="en-US" sz="72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It’s up to you to fly!</a:t>
            </a:r>
          </a:p>
          <a:p>
            <a:pPr algn="ctr">
              <a:lnSpc>
                <a:spcPts val="13725"/>
              </a:lnSpc>
            </a:pPr>
            <a:endParaRPr lang="en-US" sz="720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ctr">
              <a:lnSpc>
                <a:spcPts val="13725"/>
              </a:lnSpc>
            </a:pPr>
            <a:endParaRPr lang="en-US" sz="720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78674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55" y="810097"/>
            <a:ext cx="18639669" cy="3377685"/>
          </a:xfrm>
          <a:custGeom>
            <a:avLst/>
            <a:gdLst/>
            <a:ahLst/>
            <a:cxnLst/>
            <a:rect l="l" t="t" r="r" b="b"/>
            <a:pathLst>
              <a:path w="18639669" h="3377685">
                <a:moveTo>
                  <a:pt x="0" y="0"/>
                </a:moveTo>
                <a:lnTo>
                  <a:pt x="18639669" y="0"/>
                </a:lnTo>
                <a:lnTo>
                  <a:pt x="18639669" y="3377685"/>
                </a:lnTo>
                <a:lnTo>
                  <a:pt x="0" y="337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672" b="-27890"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12580" y="536978"/>
            <a:ext cx="16394097" cy="9750022"/>
          </a:xfrm>
          <a:custGeom>
            <a:avLst/>
            <a:gdLst/>
            <a:ahLst/>
            <a:cxnLst/>
            <a:rect l="l" t="t" r="r" b="b"/>
            <a:pathLst>
              <a:path w="16394097" h="9750022">
                <a:moveTo>
                  <a:pt x="16394097" y="0"/>
                </a:moveTo>
                <a:lnTo>
                  <a:pt x="0" y="0"/>
                </a:lnTo>
                <a:lnTo>
                  <a:pt x="0" y="9750022"/>
                </a:lnTo>
                <a:lnTo>
                  <a:pt x="16394097" y="9750022"/>
                </a:lnTo>
                <a:lnTo>
                  <a:pt x="16394097" y="0"/>
                </a:lnTo>
                <a:close/>
              </a:path>
            </a:pathLst>
          </a:custGeom>
          <a:blipFill>
            <a:blip r:embed="rId3"/>
            <a:stretch>
              <a:fillRect l="-20205" t="-33293" r="-20205"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55" y="1033851"/>
            <a:ext cx="16625621" cy="2101816"/>
          </a:xfrm>
          <a:custGeom>
            <a:avLst/>
            <a:gdLst/>
            <a:ahLst/>
            <a:cxnLst/>
            <a:rect l="l" t="t" r="r" b="b"/>
            <a:pathLst>
              <a:path w="16625621" h="2101816">
                <a:moveTo>
                  <a:pt x="0" y="0"/>
                </a:moveTo>
                <a:lnTo>
                  <a:pt x="16625622" y="0"/>
                </a:lnTo>
                <a:lnTo>
                  <a:pt x="16625622" y="2101816"/>
                </a:lnTo>
                <a:lnTo>
                  <a:pt x="0" y="2101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2695" b="-113896"/>
            </a:stretch>
          </a:blipFill>
        </p:spPr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0294" y="-2262788"/>
            <a:ext cx="11965230" cy="2636459"/>
          </a:xfrm>
          <a:custGeom>
            <a:avLst/>
            <a:gdLst/>
            <a:ahLst/>
            <a:cxnLst/>
            <a:rect l="l" t="t" r="r" b="b"/>
            <a:pathLst>
              <a:path w="11965230" h="2636459">
                <a:moveTo>
                  <a:pt x="0" y="0"/>
                </a:moveTo>
                <a:lnTo>
                  <a:pt x="11965230" y="0"/>
                </a:lnTo>
                <a:lnTo>
                  <a:pt x="11965230" y="2636459"/>
                </a:lnTo>
                <a:lnTo>
                  <a:pt x="0" y="2636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5622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94328" y="2001136"/>
            <a:ext cx="16230600" cy="662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25"/>
              </a:lnSpc>
            </a:pPr>
            <a:r>
              <a:rPr lang="en-US" sz="9803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Where We Are Going?</a:t>
            </a:r>
          </a:p>
          <a:p>
            <a:pPr algn="ctr">
              <a:lnSpc>
                <a:spcPts val="7986"/>
              </a:lnSpc>
            </a:pPr>
            <a:endParaRPr lang="en-US" sz="9803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ctr">
              <a:lnSpc>
                <a:spcPts val="10225"/>
              </a:lnSpc>
            </a:pPr>
            <a:r>
              <a:rPr lang="en-US" sz="73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Today's Approach to Healing Energy</a:t>
            </a:r>
          </a:p>
          <a:p>
            <a:pPr algn="ctr">
              <a:lnSpc>
                <a:spcPts val="10225"/>
              </a:lnSpc>
            </a:pPr>
            <a:r>
              <a:rPr lang="en-US" sz="73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vs.</a:t>
            </a:r>
          </a:p>
          <a:p>
            <a:pPr algn="ctr">
              <a:lnSpc>
                <a:spcPts val="10225"/>
              </a:lnSpc>
            </a:pPr>
            <a:r>
              <a:rPr lang="en-US" sz="730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Tomorrow's Approach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79549" y="1411642"/>
            <a:ext cx="13128902" cy="718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Let’s Start Where We Are Today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2723" y="1634186"/>
            <a:ext cx="16582554" cy="10142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Our bodies are seen as solid objects</a:t>
            </a:r>
          </a:p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We view the body as organs or glands within a system</a:t>
            </a:r>
          </a:p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We use chemistry (Rx) and/or surgery to address disease in organs</a:t>
            </a:r>
          </a:p>
          <a:p>
            <a:pPr algn="l">
              <a:lnSpc>
                <a:spcPts val="19254"/>
              </a:lnSpc>
            </a:pPr>
            <a:endParaRPr lang="en-US" sz="73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0" y="412973"/>
            <a:ext cx="8742462" cy="607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6"/>
              </a:lnSpc>
              <a:spcBef>
                <a:spcPct val="0"/>
              </a:spcBef>
            </a:pPr>
            <a:r>
              <a:rPr lang="en-US" sz="34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(Let’s Start Where We Are Today Continued)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2723" y="1353609"/>
            <a:ext cx="16582554" cy="11447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Finding the root cause of a disease is not the priority</a:t>
            </a:r>
          </a:p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We can quantify disease and illness with repeatable tests</a:t>
            </a:r>
          </a:p>
          <a:p>
            <a:pPr marL="1587827" lvl="1" indent="-793913" algn="l">
              <a:lnSpc>
                <a:spcPts val="10296"/>
              </a:lnSpc>
              <a:buFont typeface="Arial"/>
              <a:buChar char="•"/>
            </a:pPr>
            <a:r>
              <a:rPr lang="en-US" sz="7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impact of the entire system (body) is normally not considered</a:t>
            </a:r>
          </a:p>
          <a:p>
            <a:pPr algn="l">
              <a:lnSpc>
                <a:spcPts val="10296"/>
              </a:lnSpc>
            </a:pPr>
            <a:endParaRPr lang="en-US" sz="73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l">
              <a:lnSpc>
                <a:spcPts val="19254"/>
              </a:lnSpc>
            </a:pPr>
            <a:endParaRPr lang="en-US" sz="73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0" y="412973"/>
            <a:ext cx="8742462" cy="607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6"/>
              </a:lnSpc>
              <a:spcBef>
                <a:spcPct val="0"/>
              </a:spcBef>
            </a:pPr>
            <a:r>
              <a:rPr lang="en-US" sz="34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(Let’s Start Where We Are Today Continued)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5282" y="2621317"/>
            <a:ext cx="14257437" cy="4768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3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Characteristics of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Newtonian Physics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411642"/>
            <a:ext cx="17814552" cy="718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Along Came 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Albert Einstein and his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Thoughts About Matter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15451" y="2603124"/>
            <a:ext cx="17107045" cy="480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8"/>
              </a:lnSpc>
            </a:pPr>
            <a:r>
              <a:rPr lang="en-US" sz="1372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My Healing Journey </a:t>
            </a:r>
          </a:p>
          <a:p>
            <a:pPr algn="ctr">
              <a:lnSpc>
                <a:spcPts val="19208"/>
              </a:lnSpc>
              <a:spcBef>
                <a:spcPct val="0"/>
              </a:spcBef>
            </a:pPr>
            <a:r>
              <a:rPr lang="en-US" sz="1372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 Mother’s Love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01939" y="2620053"/>
            <a:ext cx="16257361" cy="478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8"/>
              </a:lnSpc>
            </a:pPr>
            <a:r>
              <a:rPr lang="en-US" sz="1371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Asthma</a:t>
            </a:r>
          </a:p>
          <a:p>
            <a:pPr algn="ctr">
              <a:lnSpc>
                <a:spcPts val="19198"/>
              </a:lnSpc>
              <a:spcBef>
                <a:spcPct val="0"/>
              </a:spcBef>
            </a:pPr>
            <a:r>
              <a:rPr lang="en-US" sz="1371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My Own Crisis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28851" y="2621317"/>
            <a:ext cx="17430297" cy="47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Little Sugar Pills, How Could This Be?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2621317"/>
            <a:ext cx="17814552" cy="47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Some of Einstein's Thought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153335"/>
            <a:ext cx="17814552" cy="6561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95760" lvl="1" indent="-847880" algn="l">
              <a:lnSpc>
                <a:spcPts val="10996"/>
              </a:lnSpc>
              <a:buFont typeface="Arial"/>
              <a:buChar char="•"/>
            </a:pPr>
            <a:r>
              <a:rPr lang="en-US" sz="78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We are not solid objects; we are more energy than matter</a:t>
            </a:r>
          </a:p>
          <a:p>
            <a:pPr marL="1695760" lvl="1" indent="-847880" algn="l">
              <a:lnSpc>
                <a:spcPts val="10996"/>
              </a:lnSpc>
              <a:buFont typeface="Arial"/>
              <a:buChar char="•"/>
            </a:pPr>
            <a:r>
              <a:rPr lang="en-US" sz="78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 The observation is influenced by the observer</a:t>
            </a:r>
          </a:p>
          <a:p>
            <a:pPr algn="l">
              <a:lnSpc>
                <a:spcPts val="8056"/>
              </a:lnSpc>
            </a:pPr>
            <a:endParaRPr lang="en-US" sz="78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508326" y="195680"/>
            <a:ext cx="8574584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(Takeaways From Albert Einstein Continued)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313633"/>
            <a:ext cx="17814552" cy="998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44648" lvl="1" indent="-772324" algn="l">
              <a:lnSpc>
                <a:spcPts val="10016"/>
              </a:lnSpc>
              <a:buFont typeface="Arial"/>
              <a:buChar char="•"/>
            </a:pPr>
            <a:r>
              <a:rPr lang="en-US" sz="71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test may not be completely replicable</a:t>
            </a:r>
          </a:p>
          <a:p>
            <a:pPr marL="1544648" lvl="1" indent="-772324" algn="l">
              <a:lnSpc>
                <a:spcPts val="10016"/>
              </a:lnSpc>
              <a:buFont typeface="Arial"/>
              <a:buChar char="•"/>
            </a:pPr>
            <a:r>
              <a:rPr lang="en-US" sz="71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Imbalances start in the energetic body before entering the physical body</a:t>
            </a:r>
          </a:p>
          <a:p>
            <a:pPr marL="1544648" lvl="1" indent="-772324" algn="l">
              <a:lnSpc>
                <a:spcPts val="10016"/>
              </a:lnSpc>
              <a:buFont typeface="Arial"/>
              <a:buChar char="•"/>
            </a:pPr>
            <a:r>
              <a:rPr lang="en-US" sz="71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“Big Picture” Approach of the entire energetic body</a:t>
            </a:r>
          </a:p>
          <a:p>
            <a:pPr algn="l">
              <a:lnSpc>
                <a:spcPts val="10996"/>
              </a:lnSpc>
            </a:pPr>
            <a:endParaRPr lang="en-US" sz="71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  <a:p>
            <a:pPr algn="l">
              <a:lnSpc>
                <a:spcPts val="8056"/>
              </a:lnSpc>
            </a:pPr>
            <a:endParaRPr lang="en-US" sz="71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76692" y="255142"/>
            <a:ext cx="8574584" cy="287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(Takeaways From Albert Einstein Continued)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endParaRPr lang="en-US" sz="3400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408235" y="844596"/>
            <a:ext cx="17814552" cy="832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endParaRPr/>
          </a:p>
          <a:p>
            <a:pPr marL="1803683" lvl="1" indent="-901841" algn="l">
              <a:lnSpc>
                <a:spcPts val="11695"/>
              </a:lnSpc>
              <a:buFont typeface="Arial"/>
              <a:buChar char="•"/>
            </a:pPr>
            <a:r>
              <a:rPr lang="en-US" sz="8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Aura</a:t>
            </a:r>
          </a:p>
          <a:p>
            <a:pPr marL="1803683" lvl="1" indent="-901841" algn="l">
              <a:lnSpc>
                <a:spcPts val="11695"/>
              </a:lnSpc>
              <a:buFont typeface="Arial"/>
              <a:buChar char="•"/>
            </a:pPr>
            <a:r>
              <a:rPr lang="en-US" sz="8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Chakras</a:t>
            </a:r>
          </a:p>
          <a:p>
            <a:pPr marL="1803683" lvl="1" indent="-901841" algn="l">
              <a:lnSpc>
                <a:spcPts val="11695"/>
              </a:lnSpc>
              <a:buFont typeface="Arial"/>
              <a:buChar char="•"/>
            </a:pPr>
            <a:r>
              <a:rPr lang="en-US" sz="8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Meridians</a:t>
            </a:r>
          </a:p>
          <a:p>
            <a:pPr marL="1803683" lvl="1" indent="-901841" algn="l">
              <a:lnSpc>
                <a:spcPts val="11695"/>
              </a:lnSpc>
              <a:buFont typeface="Arial"/>
              <a:buChar char="•"/>
            </a:pPr>
            <a:r>
              <a:rPr lang="en-US" sz="83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Interstitium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724" y="1071436"/>
            <a:ext cx="17814552" cy="4361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Energetic Body</a:t>
            </a:r>
          </a:p>
          <a:p>
            <a:pPr algn="l">
              <a:lnSpc>
                <a:spcPts val="15614"/>
              </a:lnSpc>
            </a:pPr>
            <a:endParaRPr lang="en-US" sz="13652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36238" y="160776"/>
            <a:ext cx="17814552" cy="86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endParaRPr/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.Physical body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.Mental Body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Emotional Body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.Etheric bodies to nth dimensions</a:t>
            </a:r>
          </a:p>
          <a:p>
            <a:pPr marL="1501469" lvl="1" indent="-750734" algn="l">
              <a:lnSpc>
                <a:spcPts val="9736"/>
              </a:lnSpc>
              <a:buFont typeface="Arial"/>
              <a:buChar char="•"/>
            </a:pPr>
            <a:r>
              <a:rPr lang="en-US" sz="6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.Impacted by emotions and trauma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724" y="1166686"/>
            <a:ext cx="17814552" cy="158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55"/>
              </a:lnSpc>
            </a:pPr>
            <a:r>
              <a:rPr lang="en-US" sz="92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Aura - Multi-dimensional Body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9004" y="501860"/>
            <a:ext cx="9809992" cy="9283281"/>
          </a:xfrm>
          <a:custGeom>
            <a:avLst/>
            <a:gdLst/>
            <a:ahLst/>
            <a:cxnLst/>
            <a:rect l="l" t="t" r="r" b="b"/>
            <a:pathLst>
              <a:path w="9809992" h="9283281">
                <a:moveTo>
                  <a:pt x="0" y="0"/>
                </a:moveTo>
                <a:lnTo>
                  <a:pt x="9809992" y="0"/>
                </a:lnTo>
                <a:lnTo>
                  <a:pt x="9809992" y="9283280"/>
                </a:lnTo>
                <a:lnTo>
                  <a:pt x="0" y="9283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604929"/>
            <a:ext cx="17814552" cy="742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endParaRPr/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Seven Chakras (Base to Crown)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Whirling Vortices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Corresponds to the glandular system</a:t>
            </a:r>
          </a:p>
          <a:p>
            <a:pPr marL="1523058" lvl="1" indent="-761529" algn="l">
              <a:lnSpc>
                <a:spcPts val="9876"/>
              </a:lnSpc>
              <a:buFont typeface="Arial"/>
              <a:buChar char="•"/>
            </a:pPr>
            <a:r>
              <a:rPr lang="en-US" sz="70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Indicates emotional (im)balance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724" y="1076635"/>
            <a:ext cx="17814552" cy="2727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55"/>
              </a:lnSpc>
            </a:pPr>
            <a:r>
              <a:rPr lang="en-US" sz="92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Chakras System</a:t>
            </a:r>
          </a:p>
          <a:p>
            <a:pPr algn="ctr">
              <a:lnSpc>
                <a:spcPts val="8756"/>
              </a:lnSpc>
            </a:pPr>
            <a:r>
              <a:rPr lang="en-US" sz="62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(Native Medicine of India)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86863" y="482977"/>
            <a:ext cx="13114274" cy="9321046"/>
          </a:xfrm>
          <a:custGeom>
            <a:avLst/>
            <a:gdLst/>
            <a:ahLst/>
            <a:cxnLst/>
            <a:rect l="l" t="t" r="r" b="b"/>
            <a:pathLst>
              <a:path w="13114274" h="9321046">
                <a:moveTo>
                  <a:pt x="0" y="0"/>
                </a:moveTo>
                <a:lnTo>
                  <a:pt x="13114274" y="0"/>
                </a:lnTo>
                <a:lnTo>
                  <a:pt x="13114274" y="9321046"/>
                </a:lnTo>
                <a:lnTo>
                  <a:pt x="0" y="9321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0312" y="1724667"/>
            <a:ext cx="17814552" cy="8790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endParaRPr/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Electrical Circuitry in the body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Corresponds to the health of organs and some glands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Sounds the alarm for emotions and pathogen imbalances</a:t>
            </a:r>
          </a:p>
          <a:p>
            <a:pPr algn="l">
              <a:lnSpc>
                <a:spcPts val="8336"/>
              </a:lnSpc>
            </a:pPr>
            <a:endParaRPr lang="en-US" sz="59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6724" y="847725"/>
            <a:ext cx="17814552" cy="2992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55"/>
              </a:lnSpc>
            </a:pPr>
            <a:r>
              <a:rPr lang="en-US" sz="92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Meridians </a:t>
            </a:r>
          </a:p>
          <a:p>
            <a:pPr algn="ctr">
              <a:lnSpc>
                <a:spcPts val="10996"/>
              </a:lnSpc>
            </a:pPr>
            <a:r>
              <a:rPr lang="en-US" sz="78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(Traditional Chinese Medicine)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98380" y="546143"/>
            <a:ext cx="14691240" cy="9194715"/>
          </a:xfrm>
          <a:custGeom>
            <a:avLst/>
            <a:gdLst/>
            <a:ahLst/>
            <a:cxnLst/>
            <a:rect l="l" t="t" r="r" b="b"/>
            <a:pathLst>
              <a:path w="14691240" h="9194715">
                <a:moveTo>
                  <a:pt x="0" y="0"/>
                </a:moveTo>
                <a:lnTo>
                  <a:pt x="14691240" y="0"/>
                </a:lnTo>
                <a:lnTo>
                  <a:pt x="14691240" y="9194714"/>
                </a:lnTo>
                <a:lnTo>
                  <a:pt x="0" y="9194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73448" y="2743627"/>
            <a:ext cx="17814552" cy="8658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09416" lvl="1" indent="-804708" algn="l">
              <a:lnSpc>
                <a:spcPts val="10436"/>
              </a:lnSpc>
              <a:buFont typeface="Arial"/>
              <a:buChar char="•"/>
            </a:pPr>
            <a:r>
              <a:rPr lang="en-US" sz="74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Space around the cells of the body</a:t>
            </a:r>
          </a:p>
          <a:p>
            <a:pPr marL="1609416" lvl="1" indent="-804708" algn="l">
              <a:lnSpc>
                <a:spcPts val="10436"/>
              </a:lnSpc>
              <a:buFont typeface="Arial"/>
              <a:buChar char="•"/>
            </a:pPr>
            <a:r>
              <a:rPr lang="en-US" sz="74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Where scientists have discovered generational habits and emotions are passed down energetically (epigenetics)</a:t>
            </a:r>
          </a:p>
          <a:p>
            <a:pPr algn="ctr">
              <a:lnSpc>
                <a:spcPts val="16874"/>
              </a:lnSpc>
            </a:pPr>
            <a:endParaRPr lang="en-US" sz="74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6724" y="1055844"/>
            <a:ext cx="17814552" cy="158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55"/>
              </a:lnSpc>
            </a:pPr>
            <a:r>
              <a:rPr lang="en-US" sz="92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Interstitium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411642"/>
            <a:ext cx="17814552" cy="718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Benefits 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of Energy 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Medicine Approach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1697" y="1914624"/>
            <a:ext cx="17814552" cy="837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We may determine imbalances in the body perhaps 5-10 years before they may be found using conventional methods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Looks at the root cause of the problem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Noninvasive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Distant healing opportunities</a:t>
            </a:r>
          </a:p>
          <a:p>
            <a:pPr algn="ctr">
              <a:lnSpc>
                <a:spcPts val="16874"/>
              </a:lnSpc>
            </a:pPr>
            <a:endParaRPr lang="en-US" sz="59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53399" y="318348"/>
            <a:ext cx="10550277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(The Benefits of Energy Medicine Approach Continued)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617311"/>
            <a:ext cx="17814552" cy="942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Brings about holistic healing—mind, body and spirit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Helps prevent reoccurrence 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Helps identify trauma and remove it from the system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healing possibilities are limited to only knowledge and imagination</a:t>
            </a:r>
          </a:p>
          <a:p>
            <a:pPr algn="ctr">
              <a:lnSpc>
                <a:spcPts val="16874"/>
              </a:lnSpc>
            </a:pPr>
            <a:endParaRPr lang="en-US" sz="59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500999" y="438785"/>
            <a:ext cx="10550277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(The Benefits of Energy Medicine Approach Continued)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411642"/>
            <a:ext cx="17814552" cy="718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Examples of 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Energy Medicine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Modalities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784487" y="2181394"/>
            <a:ext cx="17814552" cy="731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Acupuncture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Shiatsu/Acupressure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Homeopathy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Reiki</a:t>
            </a:r>
          </a:p>
          <a:p>
            <a:pPr marL="1285574" lvl="1" indent="-642787" algn="l">
              <a:lnSpc>
                <a:spcPts val="8336"/>
              </a:lnSpc>
              <a:buFont typeface="Arial"/>
              <a:buChar char="•"/>
            </a:pPr>
            <a:r>
              <a:rPr lang="en-US" sz="5954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Radionics</a:t>
            </a:r>
          </a:p>
          <a:p>
            <a:pPr algn="ctr">
              <a:lnSpc>
                <a:spcPts val="16874"/>
              </a:lnSpc>
            </a:pPr>
            <a:endParaRPr lang="en-US" sz="5954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71440" y="255142"/>
            <a:ext cx="12082544" cy="287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(Examples of Energy Medicine Modalities Continued)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endParaRPr lang="en-US" sz="3399">
              <a:solidFill>
                <a:srgbClr val="FEEC86"/>
              </a:solidFill>
              <a:latin typeface="March"/>
              <a:ea typeface="March"/>
              <a:cs typeface="March"/>
              <a:sym typeface="March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2621317"/>
            <a:ext cx="17814552" cy="47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Show &amp; Tell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The Radionic Box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752475"/>
            <a:ext cx="17814552" cy="881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Contact Information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Ivan Anderson, N.D.</a:t>
            </a:r>
          </a:p>
          <a:p>
            <a:pPr algn="ctr">
              <a:lnSpc>
                <a:spcPts val="15894"/>
              </a:lnSpc>
            </a:pPr>
            <a:r>
              <a:rPr lang="en-US" sz="11353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info@healingtreehealth.com</a:t>
            </a:r>
          </a:p>
          <a:p>
            <a:pPr algn="ctr">
              <a:lnSpc>
                <a:spcPts val="15894"/>
              </a:lnSpc>
              <a:spcBef>
                <a:spcPct val="0"/>
              </a:spcBef>
            </a:pPr>
            <a:r>
              <a:rPr lang="en-US" sz="11353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(540)745-3030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25964" y="-436653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559" y="-2357132"/>
            <a:ext cx="11965230" cy="6755369"/>
          </a:xfrm>
          <a:custGeom>
            <a:avLst/>
            <a:gdLst/>
            <a:ahLst/>
            <a:cxnLst/>
            <a:rect l="l" t="t" r="r" b="b"/>
            <a:pathLst>
              <a:path w="11965230" h="6755369">
                <a:moveTo>
                  <a:pt x="0" y="0"/>
                </a:moveTo>
                <a:lnTo>
                  <a:pt x="11965230" y="0"/>
                </a:lnTo>
                <a:lnTo>
                  <a:pt x="11965230" y="6755369"/>
                </a:lnTo>
                <a:lnTo>
                  <a:pt x="0" y="6755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5900857"/>
            <a:ext cx="9568973" cy="5402483"/>
          </a:xfrm>
          <a:custGeom>
            <a:avLst/>
            <a:gdLst/>
            <a:ahLst/>
            <a:cxnLst/>
            <a:rect l="l" t="t" r="r" b="b"/>
            <a:pathLst>
              <a:path w="9568973" h="5402483">
                <a:moveTo>
                  <a:pt x="9568973" y="0"/>
                </a:moveTo>
                <a:lnTo>
                  <a:pt x="0" y="0"/>
                </a:lnTo>
                <a:lnTo>
                  <a:pt x="0" y="5402482"/>
                </a:lnTo>
                <a:lnTo>
                  <a:pt x="9568973" y="5402482"/>
                </a:lnTo>
                <a:lnTo>
                  <a:pt x="95689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2226844" y="7148890"/>
            <a:ext cx="18594857" cy="7278443"/>
          </a:xfrm>
          <a:custGeom>
            <a:avLst/>
            <a:gdLst/>
            <a:ahLst/>
            <a:cxnLst/>
            <a:rect l="l" t="t" r="r" b="b"/>
            <a:pathLst>
              <a:path w="18594857" h="7278443">
                <a:moveTo>
                  <a:pt x="0" y="0"/>
                </a:moveTo>
                <a:lnTo>
                  <a:pt x="18594857" y="0"/>
                </a:lnTo>
                <a:lnTo>
                  <a:pt x="18594857" y="7278443"/>
                </a:lnTo>
                <a:lnTo>
                  <a:pt x="0" y="7278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724" y="1411642"/>
            <a:ext cx="17814552" cy="718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Questions </a:t>
            </a:r>
          </a:p>
          <a:p>
            <a:pPr algn="ctr">
              <a:lnSpc>
                <a:spcPts val="19114"/>
              </a:lnSpc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&amp;</a:t>
            </a:r>
          </a:p>
          <a:p>
            <a:pPr algn="ctr">
              <a:lnSpc>
                <a:spcPts val="19114"/>
              </a:lnSpc>
              <a:spcBef>
                <a:spcPct val="0"/>
              </a:spcBef>
            </a:pPr>
            <a:r>
              <a:rPr lang="en-US" sz="13652">
                <a:solidFill>
                  <a:srgbClr val="FEEC86"/>
                </a:solidFill>
                <a:latin typeface="March"/>
                <a:ea typeface="March"/>
                <a:cs typeface="March"/>
                <a:sym typeface="March"/>
              </a:rPr>
              <a:t>Answers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947337" y="1640912"/>
            <a:ext cx="17896718" cy="7005176"/>
          </a:xfrm>
          <a:custGeom>
            <a:avLst/>
            <a:gdLst/>
            <a:ahLst/>
            <a:cxnLst/>
            <a:rect l="l" t="t" r="r" b="b"/>
            <a:pathLst>
              <a:path w="17896718" h="7005176">
                <a:moveTo>
                  <a:pt x="0" y="0"/>
                </a:moveTo>
                <a:lnTo>
                  <a:pt x="17896719" y="0"/>
                </a:lnTo>
                <a:lnTo>
                  <a:pt x="17896719" y="7005176"/>
                </a:lnTo>
                <a:lnTo>
                  <a:pt x="0" y="70051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1166" y="3054207"/>
            <a:ext cx="12465667" cy="4178587"/>
          </a:xfrm>
          <a:custGeom>
            <a:avLst/>
            <a:gdLst/>
            <a:ahLst/>
            <a:cxnLst/>
            <a:rect l="l" t="t" r="r" b="b"/>
            <a:pathLst>
              <a:path w="12465667" h="4178587">
                <a:moveTo>
                  <a:pt x="0" y="0"/>
                </a:moveTo>
                <a:lnTo>
                  <a:pt x="12465668" y="0"/>
                </a:lnTo>
                <a:lnTo>
                  <a:pt x="12465668" y="4178586"/>
                </a:lnTo>
                <a:lnTo>
                  <a:pt x="0" y="4178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9548" y="3484488"/>
            <a:ext cx="14576413" cy="8229600"/>
          </a:xfrm>
          <a:custGeom>
            <a:avLst/>
            <a:gdLst/>
            <a:ahLst/>
            <a:cxnLst/>
            <a:rect l="l" t="t" r="r" b="b"/>
            <a:pathLst>
              <a:path w="14576413" h="8229600">
                <a:moveTo>
                  <a:pt x="0" y="0"/>
                </a:moveTo>
                <a:lnTo>
                  <a:pt x="14576413" y="0"/>
                </a:lnTo>
                <a:lnTo>
                  <a:pt x="1457641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-3086100"/>
            <a:ext cx="14576413" cy="8229600"/>
          </a:xfrm>
          <a:custGeom>
            <a:avLst/>
            <a:gdLst/>
            <a:ahLst/>
            <a:cxnLst/>
            <a:rect l="l" t="t" r="r" b="b"/>
            <a:pathLst>
              <a:path w="14576413" h="8229600">
                <a:moveTo>
                  <a:pt x="14576413" y="0"/>
                </a:moveTo>
                <a:lnTo>
                  <a:pt x="0" y="0"/>
                </a:lnTo>
                <a:lnTo>
                  <a:pt x="0" y="8229600"/>
                </a:lnTo>
                <a:lnTo>
                  <a:pt x="14576413" y="8229600"/>
                </a:lnTo>
                <a:lnTo>
                  <a:pt x="1457641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11166" y="4479533"/>
            <a:ext cx="12465667" cy="151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28"/>
              </a:lnSpc>
            </a:pPr>
            <a:r>
              <a:rPr lang="en-US" sz="11216">
                <a:solidFill>
                  <a:srgbClr val="000000"/>
                </a:solidFill>
                <a:latin typeface="March"/>
                <a:ea typeface="March"/>
                <a:cs typeface="March"/>
                <a:sym typeface="March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39781E5812F944912B1416868B6FC8" ma:contentTypeVersion="18" ma:contentTypeDescription="Create a new document." ma:contentTypeScope="" ma:versionID="3d76164f7c6c3d752739aaff1ad199e8">
  <xsd:schema xmlns:xsd="http://www.w3.org/2001/XMLSchema" xmlns:xs="http://www.w3.org/2001/XMLSchema" xmlns:p="http://schemas.microsoft.com/office/2006/metadata/properties" xmlns:ns2="5a60946c-d8ef-4f43-af99-b69af215c5a9" xmlns:ns3="fa8e5841-4fd5-40cf-aad3-a3715400b397" targetNamespace="http://schemas.microsoft.com/office/2006/metadata/properties" ma:root="true" ma:fieldsID="9dbe0bf510a3f420c1524f8fd46d8ce5" ns2:_="" ns3:_="">
    <xsd:import namespace="5a60946c-d8ef-4f43-af99-b69af215c5a9"/>
    <xsd:import namespace="fa8e5841-4fd5-40cf-aad3-a3715400b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0946c-d8ef-4f43-af99-b69af215c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7af19ec-a668-4552-ace9-6f8170b00e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e5841-4fd5-40cf-aad3-a3715400b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e8de4c-1704-4f0d-b0e6-ffefbe8a1947}" ma:internalName="TaxCatchAll" ma:showField="CatchAllData" ma:web="fa8e5841-4fd5-40cf-aad3-a3715400b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60946c-d8ef-4f43-af99-b69af215c5a9">
      <Terms xmlns="http://schemas.microsoft.com/office/infopath/2007/PartnerControls"/>
    </lcf76f155ced4ddcb4097134ff3c332f>
    <TaxCatchAll xmlns="fa8e5841-4fd5-40cf-aad3-a3715400b397" xsi:nil="true"/>
  </documentManagement>
</p:properties>
</file>

<file path=customXml/itemProps1.xml><?xml version="1.0" encoding="utf-8"?>
<ds:datastoreItem xmlns:ds="http://schemas.openxmlformats.org/officeDocument/2006/customXml" ds:itemID="{7E244494-E73A-4A2F-8286-C8054C620FBC}"/>
</file>

<file path=customXml/itemProps2.xml><?xml version="1.0" encoding="utf-8"?>
<ds:datastoreItem xmlns:ds="http://schemas.openxmlformats.org/officeDocument/2006/customXml" ds:itemID="{189CBB65-74FB-4E2A-86BC-5F19E84AA4D8}"/>
</file>

<file path=customXml/itemProps3.xml><?xml version="1.0" encoding="utf-8"?>
<ds:datastoreItem xmlns:ds="http://schemas.openxmlformats.org/officeDocument/2006/customXml" ds:itemID="{7E11E7FD-EA3A-4377-B9B6-33A512F7A036}"/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566</Words>
  <Application>Microsoft Office PowerPoint</Application>
  <PresentationFormat>Custom</PresentationFormat>
  <Paragraphs>114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March</vt:lpstr>
      <vt:lpstr>Ledger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Onawa Presentation</dc:title>
  <dc:creator>CARE</dc:creator>
  <cp:lastModifiedBy>Ivan Anderson</cp:lastModifiedBy>
  <cp:revision>2</cp:revision>
  <dcterms:created xsi:type="dcterms:W3CDTF">2006-08-16T00:00:00Z</dcterms:created>
  <dcterms:modified xsi:type="dcterms:W3CDTF">2024-08-14T13:50:58Z</dcterms:modified>
  <dc:identifier>DAGNRnk9OK8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0x0101006E39781E5812F944912B1416868B6FC8</vt:lpwstr>
  </property>
</Properties>
</file>