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20" r:id="rId3"/>
    <p:sldMasterId id="2147483756" r:id="rId4"/>
  </p:sldMasterIdLst>
  <p:notesMasterIdLst>
    <p:notesMasterId r:id="rId14"/>
  </p:notesMasterIdLst>
  <p:sldIdLst>
    <p:sldId id="270" r:id="rId5"/>
    <p:sldId id="391" r:id="rId6"/>
    <p:sldId id="333" r:id="rId7"/>
    <p:sldId id="1686" r:id="rId8"/>
    <p:sldId id="1703" r:id="rId9"/>
    <p:sldId id="1704" r:id="rId10"/>
    <p:sldId id="702" r:id="rId11"/>
    <p:sldId id="1705" r:id="rId12"/>
    <p:sldId id="1692" r:id="rId13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dler, Aaron (afidler)" initials="FA(" lastIdx="2" clrIdx="0">
    <p:extLst>
      <p:ext uri="{19B8F6BF-5375-455C-9EA6-DF929625EA0E}">
        <p15:presenceInfo xmlns:p15="http://schemas.microsoft.com/office/powerpoint/2012/main" userId="5992164b-d46a-48f7-bba8-25c73a6364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04D"/>
    <a:srgbClr val="326FCC"/>
    <a:srgbClr val="326FC5"/>
    <a:srgbClr val="326FB9"/>
    <a:srgbClr val="316FBA"/>
    <a:srgbClr val="316FBB"/>
    <a:srgbClr val="316FB9"/>
    <a:srgbClr val="326FBA"/>
    <a:srgbClr val="4472C4"/>
    <a:srgbClr val="1E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2" autoAdjust="0"/>
    <p:restoredTop sz="88761" autoAdjust="0"/>
  </p:normalViewPr>
  <p:slideViewPr>
    <p:cSldViewPr>
      <p:cViewPr varScale="1">
        <p:scale>
          <a:sx n="64" d="100"/>
          <a:sy n="64" d="100"/>
        </p:scale>
        <p:origin x="1824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2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DFA76B3-A227-4D66-B817-808A70B67C24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F0778AB7-758E-42B6-92B0-F4A82774C7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412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78AB7-758E-42B6-92B0-F4A82774C7E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528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778AB7-758E-42B6-92B0-F4A82774C7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8060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778AB7-758E-42B6-92B0-F4A82774C7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566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778AB7-758E-42B6-92B0-F4A82774C7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473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27993" y="6057900"/>
            <a:ext cx="2057400" cy="685800"/>
          </a:xfrm>
        </p:spPr>
        <p:txBody>
          <a:bodyPr>
            <a:noAutofit/>
          </a:bodyPr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3462" y="3540252"/>
            <a:ext cx="1911931" cy="2421636"/>
          </a:xfrm>
          <a:prstGeom prst="rect">
            <a:avLst/>
          </a:prstGeom>
          <a:noFill/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4800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7" name="Picture 3" descr="C:\Documents and Settings\glasela\Desktop\Ladder Logo Tshirt copy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505200"/>
            <a:ext cx="1911931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710234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0637365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7912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9928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4800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03768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98448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83346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9058327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17450383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62824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735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2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615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8011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145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03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174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867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586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74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662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258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2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34289" y="5063418"/>
            <a:ext cx="1219833" cy="154503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C187-F7EB-44F1-9E76-2D2CE2C7CBA6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8F49F-78C0-4059-9C50-5FFE05EF90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5A733F2-22F5-42A0-B8F5-3E15928D987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37F22D9-D6A1-47B2-B61C-9E1CC6F6A38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 descr="C:\Documents and Settings\glasela\Desktop\Ladder Logo Tshirt copy.png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D9D9D9"/>
              </a:clrFrom>
              <a:clrTo>
                <a:srgbClr val="D9D9D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43799" y="5105400"/>
            <a:ext cx="1219833" cy="16043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106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8">
            <a:extLst>
              <a:ext uri="{FF2B5EF4-FFF2-40B4-BE49-F238E27FC236}">
                <a16:creationId xmlns:a16="http://schemas.microsoft.com/office/drawing/2014/main" id="{E0E9A411-9B87-4C04-97A1-E71418229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>
            <a:normAutofit/>
          </a:bodyPr>
          <a:lstStyle/>
          <a:p>
            <a:r>
              <a:rPr lang="en-US" dirty="0"/>
              <a:t>USET Tribal Best Practices Panel	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65CC963-9522-4D8B-B4E2-E3EA25578700}"/>
              </a:ext>
            </a:extLst>
          </p:cNvPr>
          <p:cNvSpPr txBox="1">
            <a:spLocks/>
          </p:cNvSpPr>
          <p:nvPr/>
        </p:nvSpPr>
        <p:spPr>
          <a:xfrm>
            <a:off x="1524000" y="1905000"/>
            <a:ext cx="6705600" cy="1981200"/>
          </a:xfrm>
          <a:prstGeom prst="rect">
            <a:avLst/>
          </a:prstGeom>
        </p:spPr>
        <p:txBody>
          <a:bodyPr vert="horz" anchor="b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Aspirnaut™: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K20 STEM Pipeline for Diversity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cap="non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</a:t>
            </a:r>
            <a:r>
              <a:rPr lang="en-US" cap="non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ellness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85170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AF62B8-523C-43EF-B593-10DC0F20BC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810000"/>
            <a:ext cx="5244779" cy="2085554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20B17F7E-290B-4525-8271-8976B31C9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04800"/>
            <a:ext cx="6477000" cy="838200"/>
          </a:xfrm>
        </p:spPr>
        <p:txBody>
          <a:bodyPr>
            <a:normAutofit/>
          </a:bodyPr>
          <a:lstStyle/>
          <a:p>
            <a:r>
              <a:rPr lang="en-US" sz="4800" b="1" cap="none" dirty="0"/>
              <a:t>ASPIRNAUTS </a:t>
            </a:r>
            <a:r>
              <a:rPr lang="en-US" b="1" cap="none" dirty="0">
                <a:latin typeface="Abadi Extra Light" panose="020B0204020104020204" pitchFamily="34" charset="0"/>
              </a:rPr>
              <a:t>are</a:t>
            </a:r>
            <a:r>
              <a:rPr lang="en-US" sz="4800" b="1" cap="none" dirty="0"/>
              <a:t>   </a:t>
            </a:r>
            <a:r>
              <a:rPr lang="en-US" sz="4800" cap="none" dirty="0"/>
              <a:t> </a:t>
            </a:r>
            <a:r>
              <a:rPr lang="en-US" cap="none" dirty="0"/>
              <a:t> 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C46895-54C7-4D70-9BEC-D25B6B6E2460}"/>
              </a:ext>
            </a:extLst>
          </p:cNvPr>
          <p:cNvSpPr txBox="1"/>
          <p:nvPr/>
        </p:nvSpPr>
        <p:spPr>
          <a:xfrm>
            <a:off x="1828800" y="1196109"/>
            <a:ext cx="662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Arial" panose="020B0604020202020204" pitchFamily="34" charset="0"/>
              </a:rPr>
              <a:t>Aspiring Voyagers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Arial" panose="020B0604020202020204" pitchFamily="34" charset="0"/>
              </a:rPr>
              <a:t>Talented Youth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Arial" panose="020B0604020202020204" pitchFamily="34" charset="0"/>
              </a:rPr>
              <a:t>“Hidden Gems”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Arial" panose="020B0604020202020204" pitchFamily="34" charset="0"/>
              </a:rPr>
              <a:t>Seeking opportunity in STEM</a:t>
            </a:r>
          </a:p>
        </p:txBody>
      </p:sp>
    </p:spTree>
    <p:extLst>
      <p:ext uri="{BB962C8B-B14F-4D97-AF65-F5344CB8AC3E}">
        <p14:creationId xmlns:p14="http://schemas.microsoft.com/office/powerpoint/2010/main" val="358810646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A595B-7275-403B-BCB4-FF7A4566E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Summer Research Internships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A39FEA7B-16F1-40DE-B5E5-C95B7143C5E9}"/>
              </a:ext>
            </a:extLst>
          </p:cNvPr>
          <p:cNvSpPr txBox="1">
            <a:spLocks/>
          </p:cNvSpPr>
          <p:nvPr/>
        </p:nvSpPr>
        <p:spPr>
          <a:xfrm>
            <a:off x="838200" y="3219450"/>
            <a:ext cx="6781800" cy="34290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/>
              <a:t>Aspirnaut</a:t>
            </a:r>
            <a:r>
              <a:rPr lang="en-US" sz="2200" b="1" baseline="30000" dirty="0"/>
              <a:t>TM</a:t>
            </a:r>
            <a:r>
              <a:rPr lang="en-US" sz="2200" b="1" dirty="0"/>
              <a:t> 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STEM</a:t>
            </a:r>
            <a:r>
              <a:rPr lang="en-US" sz="2200" b="1" dirty="0"/>
              <a:t> Diversity Pipeline is a </a:t>
            </a:r>
            <a:r>
              <a:rPr lang="en-US" sz="2200" dirty="0"/>
              <a:t>residential, hands-on laboratory experiences for high school and undergraduate students from </a:t>
            </a:r>
            <a:r>
              <a:rPr lang="en-US" sz="2200" b="1" dirty="0">
                <a:solidFill>
                  <a:srgbClr val="C00000"/>
                </a:solidFill>
              </a:rPr>
              <a:t>rural and diverse backgrounds</a:t>
            </a:r>
            <a:r>
              <a:rPr lang="en-US" sz="2200" dirty="0"/>
              <a:t>. Participants are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mentored</a:t>
            </a:r>
            <a:r>
              <a:rPr lang="en-US" sz="2200" dirty="0"/>
              <a:t> by biomedical researchers in conducting discovery research.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86F0E-F4F8-4D62-A4D2-FBD650E1EF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75" r="6314" b="18333"/>
          <a:stretch/>
        </p:blipFill>
        <p:spPr>
          <a:xfrm>
            <a:off x="1828800" y="1600200"/>
            <a:ext cx="4088132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0430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2A47240-A13E-4B46-86D9-46954785A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en-US" dirty="0"/>
              <a:t>Aspirnaut™ Holistic Approach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10156E-C542-0882-0BB4-24DD03E63493}"/>
              </a:ext>
            </a:extLst>
          </p:cNvPr>
          <p:cNvSpPr/>
          <p:nvPr/>
        </p:nvSpPr>
        <p:spPr>
          <a:xfrm>
            <a:off x="7543800" y="4917215"/>
            <a:ext cx="1334498" cy="1864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CCBE2C-C4CF-8A59-AB64-9C9A28303B67}"/>
              </a:ext>
            </a:extLst>
          </p:cNvPr>
          <p:cNvGrpSpPr/>
          <p:nvPr/>
        </p:nvGrpSpPr>
        <p:grpSpPr>
          <a:xfrm>
            <a:off x="594538" y="2198946"/>
            <a:ext cx="8171637" cy="3631511"/>
            <a:chOff x="1561406" y="2307351"/>
            <a:chExt cx="9264356" cy="348060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51C6A0E-074D-E9C6-DF50-851E12017F58}"/>
                </a:ext>
              </a:extLst>
            </p:cNvPr>
            <p:cNvSpPr/>
            <p:nvPr/>
          </p:nvSpPr>
          <p:spPr>
            <a:xfrm>
              <a:off x="1582085" y="3094041"/>
              <a:ext cx="3005985" cy="493776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Research Experience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BBF7BD3-B048-F3FD-1283-F50C0100CA2F}"/>
                </a:ext>
              </a:extLst>
            </p:cNvPr>
            <p:cNvSpPr/>
            <p:nvPr/>
          </p:nvSpPr>
          <p:spPr>
            <a:xfrm>
              <a:off x="4693833" y="3090672"/>
              <a:ext cx="3008376" cy="493776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Science Communication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ABFBE70-09DE-600C-DED2-06F7B03D8239}"/>
                </a:ext>
              </a:extLst>
            </p:cNvPr>
            <p:cNvSpPr/>
            <p:nvPr/>
          </p:nvSpPr>
          <p:spPr>
            <a:xfrm>
              <a:off x="4691708" y="3639741"/>
              <a:ext cx="3008376" cy="491207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Distinguished Speaker Luncheons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9B76404-6BAB-1F85-E010-0A758A086B12}"/>
                </a:ext>
              </a:extLst>
            </p:cNvPr>
            <p:cNvSpPr/>
            <p:nvPr/>
          </p:nvSpPr>
          <p:spPr>
            <a:xfrm>
              <a:off x="7796769" y="3634283"/>
              <a:ext cx="3005984" cy="491207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Wellness Training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F8B743A-F18F-0B6D-764C-BDB9C751F678}"/>
                </a:ext>
              </a:extLst>
            </p:cNvPr>
            <p:cNvSpPr txBox="1"/>
            <p:nvPr/>
          </p:nvSpPr>
          <p:spPr>
            <a:xfrm>
              <a:off x="7776089" y="2324933"/>
              <a:ext cx="3026664" cy="647596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bIns="48006" rtlCol="0" anchor="t" anchorCtr="1">
              <a:sp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Self-Discovery</a:t>
              </a:r>
            </a:p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 hrs/week</a:t>
              </a:r>
              <a:endPara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7AF801E-EA7F-B946-FB04-E64DDEE65538}"/>
                </a:ext>
              </a:extLst>
            </p:cNvPr>
            <p:cNvSpPr/>
            <p:nvPr/>
          </p:nvSpPr>
          <p:spPr>
            <a:xfrm>
              <a:off x="4671435" y="4185521"/>
              <a:ext cx="3028993" cy="488430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ACT/SAT and Gen Chem Prep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08DB579-A929-6444-6475-B279479E890A}"/>
                </a:ext>
              </a:extLst>
            </p:cNvPr>
            <p:cNvSpPr/>
            <p:nvPr/>
          </p:nvSpPr>
          <p:spPr>
            <a:xfrm>
              <a:off x="7796769" y="4728524"/>
              <a:ext cx="3028993" cy="513332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1-on-1 Career Mapping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A87F6AA-478A-5CE7-8532-AEFEB8B306CB}"/>
                </a:ext>
              </a:extLst>
            </p:cNvPr>
            <p:cNvSpPr/>
            <p:nvPr/>
          </p:nvSpPr>
          <p:spPr>
            <a:xfrm>
              <a:off x="1586420" y="3639741"/>
              <a:ext cx="3005985" cy="491207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Lab Skills Course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2903681-6A55-AF35-B671-4CE96E230A38}"/>
                </a:ext>
              </a:extLst>
            </p:cNvPr>
            <p:cNvSpPr/>
            <p:nvPr/>
          </p:nvSpPr>
          <p:spPr>
            <a:xfrm>
              <a:off x="1586420" y="4194069"/>
              <a:ext cx="3005985" cy="493776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Crafting Research Questions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C83C99C-3D5F-847A-709D-86CA36932CEA}"/>
                </a:ext>
              </a:extLst>
            </p:cNvPr>
            <p:cNvSpPr/>
            <p:nvPr/>
          </p:nvSpPr>
          <p:spPr>
            <a:xfrm>
              <a:off x="1586420" y="4748080"/>
              <a:ext cx="3005985" cy="493776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Kidney 101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DB68989-79D1-0997-1149-B9614B1F36D9}"/>
                </a:ext>
              </a:extLst>
            </p:cNvPr>
            <p:cNvSpPr/>
            <p:nvPr/>
          </p:nvSpPr>
          <p:spPr>
            <a:xfrm>
              <a:off x="4682939" y="4728524"/>
              <a:ext cx="3005983" cy="513332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Long Term Mentorship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C81FD14-506D-A94F-CF15-DB1F3BB60C3A}"/>
                </a:ext>
              </a:extLst>
            </p:cNvPr>
            <p:cNvSpPr/>
            <p:nvPr/>
          </p:nvSpPr>
          <p:spPr>
            <a:xfrm>
              <a:off x="7794440" y="4194070"/>
              <a:ext cx="3028993" cy="479882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Fitness Any Time </a:t>
              </a:r>
            </a:p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Any Where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0576B4D-25D5-AF2C-B435-E146768002C9}"/>
                </a:ext>
              </a:extLst>
            </p:cNvPr>
            <p:cNvSpPr/>
            <p:nvPr/>
          </p:nvSpPr>
          <p:spPr>
            <a:xfrm>
              <a:off x="7799387" y="3090672"/>
              <a:ext cx="3008376" cy="493776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Psychological Thriving Skills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92F520C-016D-89CD-4861-03D8B8B32CDD}"/>
                </a:ext>
              </a:extLst>
            </p:cNvPr>
            <p:cNvSpPr/>
            <p:nvPr/>
          </p:nvSpPr>
          <p:spPr>
            <a:xfrm>
              <a:off x="1585561" y="5294184"/>
              <a:ext cx="9237872" cy="493776"/>
            </a:xfrm>
            <a:prstGeom prst="rect">
              <a:avLst/>
            </a:prstGeom>
            <a:solidFill>
              <a:srgbClr val="00B050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Wellness for Life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D7F8BA6-C8E1-425C-CE7D-E0197011D0DF}"/>
                </a:ext>
              </a:extLst>
            </p:cNvPr>
            <p:cNvSpPr txBox="1"/>
            <p:nvPr/>
          </p:nvSpPr>
          <p:spPr>
            <a:xfrm>
              <a:off x="4682939" y="2316183"/>
              <a:ext cx="3028999" cy="656347"/>
            </a:xfrm>
            <a:prstGeom prst="rect">
              <a:avLst/>
            </a:prstGeom>
            <a:solidFill>
              <a:srgbClr val="5B9BD5">
                <a:lumMod val="75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Professional Skills Development </a:t>
              </a:r>
            </a:p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 hrs/week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406F72D-92A1-31E1-97E4-6A45C3ED5877}"/>
                </a:ext>
              </a:extLst>
            </p:cNvPr>
            <p:cNvSpPr txBox="1"/>
            <p:nvPr/>
          </p:nvSpPr>
          <p:spPr>
            <a:xfrm>
              <a:off x="1561406" y="2307351"/>
              <a:ext cx="3026664" cy="656347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Discovery Science Experience</a:t>
              </a:r>
            </a:p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40 hrs/week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651602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4CA673-AECC-4671-35D7-8D658AE35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5152"/>
            <a:ext cx="8177868" cy="667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7513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F70C0F-FC54-A93F-3710-8D099E974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4548"/>
            <a:ext cx="7392798" cy="642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6051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4D66D4-5AC6-401A-9F5A-4B8BD3A76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6629909" cy="419155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2A47240-A13E-4B46-86D9-46954785A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en-US" dirty="0"/>
              <a:t>Other Life Experiences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1A850-A47D-4EC4-8425-39E352DDA4F8}"/>
              </a:ext>
            </a:extLst>
          </p:cNvPr>
          <p:cNvSpPr txBox="1"/>
          <p:nvPr/>
        </p:nvSpPr>
        <p:spPr>
          <a:xfrm>
            <a:off x="2133600" y="5257246"/>
            <a:ext cx="4648200" cy="1015663"/>
          </a:xfrm>
          <a:prstGeom prst="rect">
            <a:avLst/>
          </a:prstGeom>
          <a:noFill/>
          <a:ln w="57150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25% of participants have an Adverse Childhood Experiences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(ACE) score of 4 or higher</a:t>
            </a:r>
          </a:p>
        </p:txBody>
      </p:sp>
    </p:spTree>
    <p:extLst>
      <p:ext uri="{BB962C8B-B14F-4D97-AF65-F5344CB8AC3E}">
        <p14:creationId xmlns:p14="http://schemas.microsoft.com/office/powerpoint/2010/main" val="424583642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19F03-52DC-C26D-8536-ADE787A6C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23B9A-676A-B209-3F75-02B2F622979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62000" y="2209800"/>
            <a:ext cx="8153400" cy="44958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provide students with the tools and empowerment to effect positive change in themselves, their families, and communities for generations to come.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61236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09800" y="3886200"/>
            <a:ext cx="6477000" cy="1828800"/>
          </a:xfrm>
        </p:spPr>
        <p:txBody>
          <a:bodyPr/>
          <a:lstStyle/>
          <a:p>
            <a:r>
              <a:rPr lang="en-US" dirty="0"/>
              <a:t>www.aspirnaut.org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912330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Medi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Medi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1B2431"/>
      </a:dk2>
      <a:lt2>
        <a:srgbClr val="F0F3F1"/>
      </a:lt2>
      <a:accent1>
        <a:srgbClr val="C34DA5"/>
      </a:accent1>
      <a:accent2>
        <a:srgbClr val="9F3BB1"/>
      </a:accent2>
      <a:accent3>
        <a:srgbClr val="7F4DC3"/>
      </a:accent3>
      <a:accent4>
        <a:srgbClr val="4544B5"/>
      </a:accent4>
      <a:accent5>
        <a:srgbClr val="4D7DC3"/>
      </a:accent5>
      <a:accent6>
        <a:srgbClr val="3B9DB1"/>
      </a:accent6>
      <a:hlink>
        <a:srgbClr val="3F5EBF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39781E5812F944912B1416868B6FC8" ma:contentTypeVersion="18" ma:contentTypeDescription="Create a new document." ma:contentTypeScope="" ma:versionID="3d76164f7c6c3d752739aaff1ad199e8">
  <xsd:schema xmlns:xsd="http://www.w3.org/2001/XMLSchema" xmlns:xs="http://www.w3.org/2001/XMLSchema" xmlns:p="http://schemas.microsoft.com/office/2006/metadata/properties" xmlns:ns2="5a60946c-d8ef-4f43-af99-b69af215c5a9" xmlns:ns3="fa8e5841-4fd5-40cf-aad3-a3715400b397" targetNamespace="http://schemas.microsoft.com/office/2006/metadata/properties" ma:root="true" ma:fieldsID="9dbe0bf510a3f420c1524f8fd46d8ce5" ns2:_="" ns3:_="">
    <xsd:import namespace="5a60946c-d8ef-4f43-af99-b69af215c5a9"/>
    <xsd:import namespace="fa8e5841-4fd5-40cf-aad3-a3715400b3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60946c-d8ef-4f43-af99-b69af215c5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7af19ec-a668-4552-ace9-6f8170b00e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8e5841-4fd5-40cf-aad3-a3715400b39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be8de4c-1704-4f0d-b0e6-ffefbe8a1947}" ma:internalName="TaxCatchAll" ma:showField="CatchAllData" ma:web="fa8e5841-4fd5-40cf-aad3-a3715400b3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a60946c-d8ef-4f43-af99-b69af215c5a9">
      <Terms xmlns="http://schemas.microsoft.com/office/infopath/2007/PartnerControls"/>
    </lcf76f155ced4ddcb4097134ff3c332f>
    <TaxCatchAll xmlns="fa8e5841-4fd5-40cf-aad3-a3715400b397" xsi:nil="true"/>
  </documentManagement>
</p:properties>
</file>

<file path=customXml/itemProps1.xml><?xml version="1.0" encoding="utf-8"?>
<ds:datastoreItem xmlns:ds="http://schemas.openxmlformats.org/officeDocument/2006/customXml" ds:itemID="{9795A4C3-8DF4-47F4-9D73-6B5D8B029311}"/>
</file>

<file path=customXml/itemProps2.xml><?xml version="1.0" encoding="utf-8"?>
<ds:datastoreItem xmlns:ds="http://schemas.openxmlformats.org/officeDocument/2006/customXml" ds:itemID="{6AC9A221-C3AC-4931-A99A-5A515F0164E4}"/>
</file>

<file path=customXml/itemProps3.xml><?xml version="1.0" encoding="utf-8"?>
<ds:datastoreItem xmlns:ds="http://schemas.openxmlformats.org/officeDocument/2006/customXml" ds:itemID="{30D8B135-FA53-4B1B-A3FF-CCDB47491321}"/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16529</TotalTime>
  <Words>187</Words>
  <Application>Microsoft Office PowerPoint</Application>
  <PresentationFormat>On-screen Show (4:3)</PresentationFormat>
  <Paragraphs>40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Abadi Extra Light</vt:lpstr>
      <vt:lpstr>Aptos</vt:lpstr>
      <vt:lpstr>Arial</vt:lpstr>
      <vt:lpstr>Calibri</vt:lpstr>
      <vt:lpstr>Century Gothic</vt:lpstr>
      <vt:lpstr>Elephant</vt:lpstr>
      <vt:lpstr>Tw Cen MT</vt:lpstr>
      <vt:lpstr>Wingdings</vt:lpstr>
      <vt:lpstr>Wingdings 2</vt:lpstr>
      <vt:lpstr>Median</vt:lpstr>
      <vt:lpstr>Custom Design</vt:lpstr>
      <vt:lpstr>2_Median</vt:lpstr>
      <vt:lpstr>BrushVTI</vt:lpstr>
      <vt:lpstr>PowerPoint Presentation</vt:lpstr>
      <vt:lpstr>ASPIRNAUTS are      </vt:lpstr>
      <vt:lpstr>Summer Research Internships</vt:lpstr>
      <vt:lpstr>Aspirnaut™ Holistic Approach</vt:lpstr>
      <vt:lpstr>PowerPoint Presentation</vt:lpstr>
      <vt:lpstr>PowerPoint Presentation</vt:lpstr>
      <vt:lpstr>Other Life Experiences</vt:lpstr>
      <vt:lpstr>Our Vision</vt:lpstr>
      <vt:lpstr>www.aspirnaut.org</vt:lpstr>
    </vt:vector>
  </TitlesOfParts>
  <Company>Vanderbilt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glasela</dc:creator>
  <cp:lastModifiedBy>Julie Hudson</cp:lastModifiedBy>
  <cp:revision>797</cp:revision>
  <cp:lastPrinted>2018-10-03T20:55:14Z</cp:lastPrinted>
  <dcterms:created xsi:type="dcterms:W3CDTF">2012-09-06T15:18:01Z</dcterms:created>
  <dcterms:modified xsi:type="dcterms:W3CDTF">2024-08-14T23:27:41Z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2023-05-25T20:14:46Z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17f5ca73-0a2a-4201-90aa-7236ebf0e18e</vt:lpwstr>
  </property>
  <property fmtid="{D5CDD505-2E9C-101B-9397-08002B2CF9AE}" pid="8" name="MSIP_Label_792c8cef-6f2b-4af1-b4ac-d815ff795cd6_ContentBits">
    <vt:lpwstr>0</vt:lpwstr>
  </property>
  <property fmtid="{D5CDD505-2E9C-101B-9397-08002B2CF9AE}" pid="9" name="ContentTypeId">
    <vt:lpwstr>0x0101006E39781E5812F944912B1416868B6FC8</vt:lpwstr>
  </property>
</Properties>
</file>