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15"/>
  </p:notesMasterIdLst>
  <p:sldIdLst>
    <p:sldId id="257" r:id="rId5"/>
    <p:sldId id="268" r:id="rId6"/>
    <p:sldId id="267" r:id="rId7"/>
    <p:sldId id="269" r:id="rId8"/>
    <p:sldId id="266" r:id="rId9"/>
    <p:sldId id="262" r:id="rId10"/>
    <p:sldId id="258" r:id="rId11"/>
    <p:sldId id="263" r:id="rId12"/>
    <p:sldId id="270" r:id="rId13"/>
    <p:sldId id="2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AF97D2-5806-2E35-ACAC-13A619642CF1}" v="2" dt="2023-06-15T13:43:25.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9" d="100"/>
          <a:sy n="89" d="100"/>
        </p:scale>
        <p:origin x="326" y="72"/>
      </p:cViewPr>
      <p:guideLst/>
    </p:cSldViewPr>
  </p:slideViewPr>
  <p:notesTextViewPr>
    <p:cViewPr>
      <p:scale>
        <a:sx n="3" d="2"/>
        <a:sy n="3" d="2"/>
      </p:scale>
      <p:origin x="0" y="0"/>
    </p:cViewPr>
  </p:notesTextViewPr>
  <p:sorterViewPr>
    <p:cViewPr>
      <p:scale>
        <a:sx n="170" d="100"/>
        <a:sy n="1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Thornbrugh" userId="S::cthornbrugh@usetinc.org::2b09905e-7398-4459-96d9-6ed0187b7348" providerId="AD" clId="Web-{6FAF97D2-5806-2E35-ACAC-13A619642CF1}"/>
    <pc:docChg chg="delSld">
      <pc:chgData name="Casey Thornbrugh" userId="S::cthornbrugh@usetinc.org::2b09905e-7398-4459-96d9-6ed0187b7348" providerId="AD" clId="Web-{6FAF97D2-5806-2E35-ACAC-13A619642CF1}" dt="2023-06-15T13:43:25.351" v="1"/>
      <pc:docMkLst>
        <pc:docMk/>
      </pc:docMkLst>
      <pc:sldChg chg="del">
        <pc:chgData name="Casey Thornbrugh" userId="S::cthornbrugh@usetinc.org::2b09905e-7398-4459-96d9-6ed0187b7348" providerId="AD" clId="Web-{6FAF97D2-5806-2E35-ACAC-13A619642CF1}" dt="2023-06-15T13:43:25.351" v="1"/>
        <pc:sldMkLst>
          <pc:docMk/>
          <pc:sldMk cId="469875969" sldId="264"/>
        </pc:sldMkLst>
      </pc:sldChg>
      <pc:sldChg chg="del">
        <pc:chgData name="Casey Thornbrugh" userId="S::cthornbrugh@usetinc.org::2b09905e-7398-4459-96d9-6ed0187b7348" providerId="AD" clId="Web-{6FAF97D2-5806-2E35-ACAC-13A619642CF1}" dt="2023-06-15T13:41:12.957" v="0"/>
        <pc:sldMkLst>
          <pc:docMk/>
          <pc:sldMk cId="77240667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63ECF-258F-436B-A5C8-60E0800993D6}" type="datetimeFigureOut">
              <a:t>6/15/2023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D53CE-1DED-4BF3-89A1-10F625498C60}" type="slidenum">
              <a:t>‹#›</a:t>
            </a:fld>
            <a:endParaRPr lang="en-US"/>
          </a:p>
        </p:txBody>
      </p:sp>
    </p:spTree>
    <p:extLst>
      <p:ext uri="{BB962C8B-B14F-4D97-AF65-F5344CB8AC3E}">
        <p14:creationId xmlns:p14="http://schemas.microsoft.com/office/powerpoint/2010/main" val="120597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DCE4D-E48D-4BC9-9543-4F75E1D4EAE1}" type="slidenum">
              <a:rPr lang="en-US" smtClean="0"/>
              <a:t>5</a:t>
            </a:fld>
            <a:endParaRPr lang="en-US"/>
          </a:p>
        </p:txBody>
      </p:sp>
    </p:spTree>
    <p:extLst>
      <p:ext uri="{BB962C8B-B14F-4D97-AF65-F5344CB8AC3E}">
        <p14:creationId xmlns:p14="http://schemas.microsoft.com/office/powerpoint/2010/main" val="12809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DCE4D-E48D-4BC9-9543-4F75E1D4EAE1}" type="slidenum">
              <a:rPr lang="en-US" smtClean="0"/>
              <a:t>8</a:t>
            </a:fld>
            <a:endParaRPr lang="en-US"/>
          </a:p>
        </p:txBody>
      </p:sp>
    </p:spTree>
    <p:extLst>
      <p:ext uri="{BB962C8B-B14F-4D97-AF65-F5344CB8AC3E}">
        <p14:creationId xmlns:p14="http://schemas.microsoft.com/office/powerpoint/2010/main" val="1844318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53000">
              <a:srgbClr val="72A0B0"/>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2A120F-2E2E-4DD8-A46C-4D82050A56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300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47F5B-3DB9-4410-87B0-D51B99498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4851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035578-ED95-42AC-B25E-289DE47E6C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03379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1FE868-488B-46A1-9F5E-DDD7BABDA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3558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5D5F74-0451-4A48-9604-1ED9C4A320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9937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E51ADD-B849-45C0-9AB8-6AEBF6BD70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2609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949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0E0790-0767-41E9-9111-6FC4D9FE89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2CF26E5-A6A0-4E1B-A8B1-6A2E9500C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56EB8B2-A32F-4033-B391-5C0FC2944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4592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55AD07-C192-4D0E-9970-187D9DEECC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CE5304D-8FDC-47FE-A53A-CB1403506C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E4A6A3E-3C11-43C6-80DB-2B39233C9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27453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29742-2D76-498E-AA90-1C3ED3F16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6087427-75FF-490C-9486-199112C56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7970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29131B2-C4B9-4A35-8E4B-C09F3B1181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B1B959F-0249-4EFC-9D12-18F3E742DD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9673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44000">
              <a:srgbClr val="72A0B0"/>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CC400D6-9F2E-4CED-A61E-5254B2459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0D638DE1-20AE-4B32-BED1-9677A6D53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xmlns="" id="{E6C5B913-0094-4A6F-9685-04B2B2E6DBAD}"/>
              </a:ext>
            </a:extLst>
          </p:cNvPr>
          <p:cNvSpPr txBox="1">
            <a:spLocks/>
          </p:cNvSpPr>
          <p:nvPr/>
        </p:nvSpPr>
        <p:spPr>
          <a:xfrm>
            <a:off x="3763474" y="6311900"/>
            <a:ext cx="4665052" cy="364637"/>
          </a:xfrm>
          <a:prstGeom prst="rect">
            <a:avLst/>
          </a:prstGeom>
        </p:spPr>
        <p:txBody>
          <a:bodyPr/>
          <a:lstStyle>
            <a:defPPr>
              <a:defRPr lang="en-US"/>
            </a:defPPr>
            <a:lvl1pPr marL="0" algn="l" defTabSz="914400" rtl="0" eaLnBrk="1" latinLnBrk="0" hangingPunct="1">
              <a:defRPr sz="2400" b="1" i="1" kern="1200">
                <a:solidFill>
                  <a:srgbClr val="C81B2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Because there is Strength in Unity</a:t>
            </a:r>
          </a:p>
        </p:txBody>
      </p:sp>
      <p:pic>
        <p:nvPicPr>
          <p:cNvPr id="8" name="Picture 7">
            <a:extLst>
              <a:ext uri="{FF2B5EF4-FFF2-40B4-BE49-F238E27FC236}">
                <a16:creationId xmlns:a16="http://schemas.microsoft.com/office/drawing/2014/main" xmlns="" id="{795E9977-2DA8-47C0-AA13-9CA5A378CED3}"/>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10304159" y="5082993"/>
            <a:ext cx="1694835" cy="1694835"/>
          </a:xfrm>
          <a:prstGeom prst="rect">
            <a:avLst/>
          </a:prstGeom>
        </p:spPr>
      </p:pic>
    </p:spTree>
    <p:extLst>
      <p:ext uri="{BB962C8B-B14F-4D97-AF65-F5344CB8AC3E}">
        <p14:creationId xmlns:p14="http://schemas.microsoft.com/office/powerpoint/2010/main" val="20505746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video" Target="https://www.youtube.com/embed/wbUINHuhm3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usetinc.org/event/uset-tribal-climate-resilience-camp/" TargetMode="External"/><Relationship Id="rId2" Type="http://schemas.openxmlformats.org/officeDocument/2006/relationships/hyperlink" Target="https://www.usetinc.org/departments/oerm/climate-change/"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0314A3-FBF7-DB53-7C63-D5C3D6FDB431}"/>
              </a:ext>
            </a:extLst>
          </p:cNvPr>
          <p:cNvSpPr>
            <a:spLocks noGrp="1"/>
          </p:cNvSpPr>
          <p:nvPr>
            <p:ph type="title"/>
          </p:nvPr>
        </p:nvSpPr>
        <p:spPr/>
        <p:txBody>
          <a:bodyPr/>
          <a:lstStyle/>
          <a:p>
            <a:r>
              <a:rPr lang="en-US" dirty="0"/>
              <a:t>USET Tribal Climate Resilience Program</a:t>
            </a:r>
          </a:p>
        </p:txBody>
      </p:sp>
      <p:sp>
        <p:nvSpPr>
          <p:cNvPr id="3" name="Content Placeholder 2">
            <a:extLst>
              <a:ext uri="{FF2B5EF4-FFF2-40B4-BE49-F238E27FC236}">
                <a16:creationId xmlns:a16="http://schemas.microsoft.com/office/drawing/2014/main" xmlns="" id="{6A8B1618-ED08-F559-B82B-B820FC0B365B}"/>
              </a:ext>
            </a:extLst>
          </p:cNvPr>
          <p:cNvSpPr>
            <a:spLocks noGrp="1"/>
          </p:cNvSpPr>
          <p:nvPr>
            <p:ph idx="1"/>
          </p:nvPr>
        </p:nvSpPr>
        <p:spPr>
          <a:xfrm>
            <a:off x="838200" y="1576243"/>
            <a:ext cx="10515600" cy="1118466"/>
          </a:xfrm>
        </p:spPr>
        <p:txBody>
          <a:bodyPr/>
          <a:lstStyle/>
          <a:p>
            <a:pPr marL="0" indent="0">
              <a:buNone/>
            </a:pPr>
            <a:r>
              <a:rPr lang="en-US" dirty="0"/>
              <a:t>Assists Tribal Nations with climate change adaptation planning, provides technical support in planning efforts</a:t>
            </a:r>
          </a:p>
        </p:txBody>
      </p:sp>
      <p:pic>
        <p:nvPicPr>
          <p:cNvPr id="5" name="Picture 4">
            <a:extLst>
              <a:ext uri="{FF2B5EF4-FFF2-40B4-BE49-F238E27FC236}">
                <a16:creationId xmlns:a16="http://schemas.microsoft.com/office/drawing/2014/main" xmlns="" id="{3B3F8E23-2E7A-7086-B681-14C6ED96F20D}"/>
              </a:ext>
            </a:extLst>
          </p:cNvPr>
          <p:cNvPicPr>
            <a:picLocks noChangeAspect="1"/>
          </p:cNvPicPr>
          <p:nvPr/>
        </p:nvPicPr>
        <p:blipFill rotWithShape="1">
          <a:blip r:embed="rId2"/>
          <a:srcRect t="531" r="1061"/>
          <a:stretch/>
        </p:blipFill>
        <p:spPr>
          <a:xfrm>
            <a:off x="304800" y="2610042"/>
            <a:ext cx="2272146" cy="2224679"/>
          </a:xfrm>
          <a:prstGeom prst="rect">
            <a:avLst/>
          </a:prstGeom>
        </p:spPr>
      </p:pic>
      <p:pic>
        <p:nvPicPr>
          <p:cNvPr id="7" name="Picture 6">
            <a:extLst>
              <a:ext uri="{FF2B5EF4-FFF2-40B4-BE49-F238E27FC236}">
                <a16:creationId xmlns:a16="http://schemas.microsoft.com/office/drawing/2014/main" xmlns="" id="{2FBBA379-8B51-BB52-15F6-C09C0F902299}"/>
              </a:ext>
            </a:extLst>
          </p:cNvPr>
          <p:cNvPicPr>
            <a:picLocks noChangeAspect="1"/>
          </p:cNvPicPr>
          <p:nvPr/>
        </p:nvPicPr>
        <p:blipFill>
          <a:blip r:embed="rId3"/>
          <a:stretch>
            <a:fillRect/>
          </a:stretch>
        </p:blipFill>
        <p:spPr>
          <a:xfrm>
            <a:off x="2777835" y="2609029"/>
            <a:ext cx="1636185" cy="2225692"/>
          </a:xfrm>
          <a:prstGeom prst="rect">
            <a:avLst/>
          </a:prstGeom>
        </p:spPr>
      </p:pic>
      <p:pic>
        <p:nvPicPr>
          <p:cNvPr id="9" name="Picture 8">
            <a:extLst>
              <a:ext uri="{FF2B5EF4-FFF2-40B4-BE49-F238E27FC236}">
                <a16:creationId xmlns:a16="http://schemas.microsoft.com/office/drawing/2014/main" xmlns="" id="{155C013B-8AB0-712D-32AB-0911E880886B}"/>
              </a:ext>
            </a:extLst>
          </p:cNvPr>
          <p:cNvPicPr>
            <a:picLocks noChangeAspect="1"/>
          </p:cNvPicPr>
          <p:nvPr/>
        </p:nvPicPr>
        <p:blipFill>
          <a:blip r:embed="rId4"/>
          <a:stretch>
            <a:fillRect/>
          </a:stretch>
        </p:blipFill>
        <p:spPr>
          <a:xfrm>
            <a:off x="4614909" y="2610042"/>
            <a:ext cx="2254579" cy="2224678"/>
          </a:xfrm>
          <a:prstGeom prst="rect">
            <a:avLst/>
          </a:prstGeom>
        </p:spPr>
      </p:pic>
      <p:sp>
        <p:nvSpPr>
          <p:cNvPr id="10" name="TextBox 9">
            <a:extLst>
              <a:ext uri="{FF2B5EF4-FFF2-40B4-BE49-F238E27FC236}">
                <a16:creationId xmlns:a16="http://schemas.microsoft.com/office/drawing/2014/main" xmlns="" id="{937D8EE6-310E-2335-3204-AE224AAE06C4}"/>
              </a:ext>
            </a:extLst>
          </p:cNvPr>
          <p:cNvSpPr txBox="1"/>
          <p:nvPr/>
        </p:nvSpPr>
        <p:spPr>
          <a:xfrm>
            <a:off x="256308" y="4964392"/>
            <a:ext cx="2521527" cy="1200329"/>
          </a:xfrm>
          <a:prstGeom prst="rect">
            <a:avLst/>
          </a:prstGeom>
          <a:noFill/>
        </p:spPr>
        <p:txBody>
          <a:bodyPr wrap="square" rtlCol="0">
            <a:spAutoFit/>
          </a:bodyPr>
          <a:lstStyle/>
          <a:p>
            <a:r>
              <a:rPr lang="en-US" dirty="0"/>
              <a:t>Program Manager and Climate Science Liaison to NE/SE CASCs</a:t>
            </a:r>
          </a:p>
          <a:p>
            <a:r>
              <a:rPr lang="en-US" i="1" dirty="0"/>
              <a:t>Mashpee Wampanoag</a:t>
            </a:r>
          </a:p>
        </p:txBody>
      </p:sp>
      <p:sp>
        <p:nvSpPr>
          <p:cNvPr id="11" name="TextBox 10">
            <a:extLst>
              <a:ext uri="{FF2B5EF4-FFF2-40B4-BE49-F238E27FC236}">
                <a16:creationId xmlns:a16="http://schemas.microsoft.com/office/drawing/2014/main" xmlns="" id="{EB2DCB8A-7719-0034-073C-564899AFD295}"/>
              </a:ext>
            </a:extLst>
          </p:cNvPr>
          <p:cNvSpPr txBox="1"/>
          <p:nvPr/>
        </p:nvSpPr>
        <p:spPr>
          <a:xfrm>
            <a:off x="2729342" y="4964392"/>
            <a:ext cx="1885567" cy="923330"/>
          </a:xfrm>
          <a:prstGeom prst="rect">
            <a:avLst/>
          </a:prstGeom>
          <a:noFill/>
        </p:spPr>
        <p:txBody>
          <a:bodyPr wrap="square" rtlCol="0">
            <a:spAutoFit/>
          </a:bodyPr>
          <a:lstStyle/>
          <a:p>
            <a:r>
              <a:rPr lang="en-US" dirty="0"/>
              <a:t>Assistant Climate Science Liaison to NE/SE CASCs</a:t>
            </a:r>
            <a:endParaRPr lang="en-US" i="1" dirty="0"/>
          </a:p>
        </p:txBody>
      </p:sp>
      <p:sp>
        <p:nvSpPr>
          <p:cNvPr id="12" name="TextBox 11">
            <a:extLst>
              <a:ext uri="{FF2B5EF4-FFF2-40B4-BE49-F238E27FC236}">
                <a16:creationId xmlns:a16="http://schemas.microsoft.com/office/drawing/2014/main" xmlns="" id="{52E7A097-46FB-ADB7-1E6B-884A7A8A5796}"/>
              </a:ext>
            </a:extLst>
          </p:cNvPr>
          <p:cNvSpPr txBox="1"/>
          <p:nvPr/>
        </p:nvSpPr>
        <p:spPr>
          <a:xfrm>
            <a:off x="4777450" y="4964392"/>
            <a:ext cx="2092038" cy="923330"/>
          </a:xfrm>
          <a:prstGeom prst="rect">
            <a:avLst/>
          </a:prstGeom>
          <a:noFill/>
        </p:spPr>
        <p:txBody>
          <a:bodyPr wrap="square" rtlCol="0">
            <a:spAutoFit/>
          </a:bodyPr>
          <a:lstStyle/>
          <a:p>
            <a:r>
              <a:rPr lang="en-US" dirty="0"/>
              <a:t>Forest Adaptation Technical Assistant</a:t>
            </a:r>
          </a:p>
          <a:p>
            <a:r>
              <a:rPr lang="en-US" i="1" dirty="0"/>
              <a:t>Mi’kmaq Nation</a:t>
            </a:r>
          </a:p>
        </p:txBody>
      </p:sp>
      <p:sp>
        <p:nvSpPr>
          <p:cNvPr id="13" name="TextBox 12">
            <a:extLst>
              <a:ext uri="{FF2B5EF4-FFF2-40B4-BE49-F238E27FC236}">
                <a16:creationId xmlns:a16="http://schemas.microsoft.com/office/drawing/2014/main" xmlns="" id="{B99887A2-DE0A-92E1-8FA6-D1CB39F5D624}"/>
              </a:ext>
            </a:extLst>
          </p:cNvPr>
          <p:cNvSpPr txBox="1"/>
          <p:nvPr/>
        </p:nvSpPr>
        <p:spPr>
          <a:xfrm>
            <a:off x="9343097" y="2828816"/>
            <a:ext cx="2594903" cy="1785104"/>
          </a:xfrm>
          <a:prstGeom prst="rect">
            <a:avLst/>
          </a:prstGeom>
          <a:noFill/>
        </p:spPr>
        <p:txBody>
          <a:bodyPr wrap="square" rtlCol="0">
            <a:spAutoFit/>
          </a:bodyPr>
          <a:lstStyle/>
          <a:p>
            <a:pPr>
              <a:spcAft>
                <a:spcPts val="1200"/>
              </a:spcAft>
            </a:pPr>
            <a:r>
              <a:rPr lang="en-US" dirty="0"/>
              <a:t>USET Office of Environmental Resource Management (OERM)</a:t>
            </a:r>
          </a:p>
          <a:p>
            <a:pPr>
              <a:spcAft>
                <a:spcPts val="1200"/>
              </a:spcAft>
            </a:pPr>
            <a:r>
              <a:rPr lang="en-US" dirty="0"/>
              <a:t>Director: Jerry Pardilla</a:t>
            </a:r>
          </a:p>
          <a:p>
            <a:pPr>
              <a:spcAft>
                <a:spcPts val="1200"/>
              </a:spcAft>
            </a:pPr>
            <a:r>
              <a:rPr lang="en-US" dirty="0"/>
              <a:t>Asst. Dir.: Lea Zeise</a:t>
            </a:r>
          </a:p>
        </p:txBody>
      </p:sp>
      <p:pic>
        <p:nvPicPr>
          <p:cNvPr id="14" name="Picture 13">
            <a:extLst>
              <a:ext uri="{FF2B5EF4-FFF2-40B4-BE49-F238E27FC236}">
                <a16:creationId xmlns:a16="http://schemas.microsoft.com/office/drawing/2014/main" xmlns="" id="{050B4643-2EF2-DA47-9041-F1C93EB42AD5}"/>
              </a:ext>
            </a:extLst>
          </p:cNvPr>
          <p:cNvPicPr>
            <a:picLocks noChangeAspect="1"/>
          </p:cNvPicPr>
          <p:nvPr/>
        </p:nvPicPr>
        <p:blipFill>
          <a:blip r:embed="rId5"/>
          <a:stretch>
            <a:fillRect/>
          </a:stretch>
        </p:blipFill>
        <p:spPr>
          <a:xfrm>
            <a:off x="7070377" y="2609029"/>
            <a:ext cx="1893921" cy="2224678"/>
          </a:xfrm>
          <a:prstGeom prst="rect">
            <a:avLst/>
          </a:prstGeom>
        </p:spPr>
      </p:pic>
      <p:sp>
        <p:nvSpPr>
          <p:cNvPr id="15" name="TextBox 14">
            <a:extLst>
              <a:ext uri="{FF2B5EF4-FFF2-40B4-BE49-F238E27FC236}">
                <a16:creationId xmlns:a16="http://schemas.microsoft.com/office/drawing/2014/main" xmlns="" id="{2ECE8248-D6B1-40FC-C1D1-D583E4383F9B}"/>
              </a:ext>
            </a:extLst>
          </p:cNvPr>
          <p:cNvSpPr txBox="1"/>
          <p:nvPr/>
        </p:nvSpPr>
        <p:spPr>
          <a:xfrm>
            <a:off x="7062419" y="4964392"/>
            <a:ext cx="1885567" cy="646331"/>
          </a:xfrm>
          <a:prstGeom prst="rect">
            <a:avLst/>
          </a:prstGeom>
          <a:noFill/>
        </p:spPr>
        <p:txBody>
          <a:bodyPr wrap="square" rtlCol="0">
            <a:spAutoFit/>
          </a:bodyPr>
          <a:lstStyle/>
          <a:p>
            <a:r>
              <a:rPr lang="en-US" dirty="0"/>
              <a:t>Climate Graduate Student Intern</a:t>
            </a:r>
            <a:endParaRPr lang="en-US" i="1" dirty="0"/>
          </a:p>
        </p:txBody>
      </p:sp>
    </p:spTree>
    <p:extLst>
      <p:ext uri="{BB962C8B-B14F-4D97-AF65-F5344CB8AC3E}">
        <p14:creationId xmlns:p14="http://schemas.microsoft.com/office/powerpoint/2010/main" val="2487388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0314A3-FBF7-DB53-7C63-D5C3D6FDB431}"/>
              </a:ext>
            </a:extLst>
          </p:cNvPr>
          <p:cNvSpPr>
            <a:spLocks noGrp="1"/>
          </p:cNvSpPr>
          <p:nvPr>
            <p:ph type="title"/>
          </p:nvPr>
        </p:nvSpPr>
        <p:spPr/>
        <p:txBody>
          <a:bodyPr/>
          <a:lstStyle/>
          <a:p>
            <a:r>
              <a:rPr lang="en-US" dirty="0"/>
              <a:t>USET Tribal Climate Resilience Program</a:t>
            </a:r>
          </a:p>
        </p:txBody>
      </p:sp>
      <p:sp>
        <p:nvSpPr>
          <p:cNvPr id="3" name="Content Placeholder 2">
            <a:extLst>
              <a:ext uri="{FF2B5EF4-FFF2-40B4-BE49-F238E27FC236}">
                <a16:creationId xmlns:a16="http://schemas.microsoft.com/office/drawing/2014/main" xmlns="" id="{6A8B1618-ED08-F559-B82B-B820FC0B365B}"/>
              </a:ext>
            </a:extLst>
          </p:cNvPr>
          <p:cNvSpPr>
            <a:spLocks noGrp="1"/>
          </p:cNvSpPr>
          <p:nvPr>
            <p:ph idx="1"/>
          </p:nvPr>
        </p:nvSpPr>
        <p:spPr>
          <a:xfrm>
            <a:off x="838200" y="2794331"/>
            <a:ext cx="10515600" cy="1118466"/>
          </a:xfrm>
        </p:spPr>
        <p:txBody>
          <a:bodyPr vert="horz" lIns="91440" tIns="45720" rIns="91440" bIns="45720" rtlCol="0" anchor="t">
            <a:normAutofit/>
          </a:bodyPr>
          <a:lstStyle/>
          <a:p>
            <a:pPr marL="0" indent="0">
              <a:buNone/>
            </a:pPr>
            <a:r>
              <a:rPr lang="en-US" dirty="0">
                <a:cs typeface="Calibri"/>
              </a:rPr>
              <a:t>Program Goals:</a:t>
            </a:r>
          </a:p>
        </p:txBody>
      </p:sp>
      <p:sp>
        <p:nvSpPr>
          <p:cNvPr id="4" name="TextBox 3">
            <a:extLst>
              <a:ext uri="{FF2B5EF4-FFF2-40B4-BE49-F238E27FC236}">
                <a16:creationId xmlns:a16="http://schemas.microsoft.com/office/drawing/2014/main" xmlns="" id="{EC9F4373-0A74-7A89-1630-E52CA70EE341}"/>
              </a:ext>
            </a:extLst>
          </p:cNvPr>
          <p:cNvSpPr txBox="1"/>
          <p:nvPr/>
        </p:nvSpPr>
        <p:spPr>
          <a:xfrm>
            <a:off x="839868" y="3484621"/>
            <a:ext cx="1055787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US" sz="2400" dirty="0">
                <a:ea typeface="+mn-lt"/>
                <a:cs typeface="+mn-lt"/>
              </a:rPr>
              <a:t>Technical support to assist Tribal Nations with climate change adaptation planning</a:t>
            </a:r>
          </a:p>
          <a:p>
            <a:pPr marL="457200" indent="-457200">
              <a:buAutoNum type="arabicPeriod"/>
            </a:pPr>
            <a:endParaRPr lang="en-US" sz="2400" dirty="0">
              <a:ea typeface="+mn-lt"/>
              <a:cs typeface="+mn-lt"/>
            </a:endParaRPr>
          </a:p>
          <a:p>
            <a:pPr marL="457200" indent="-457200">
              <a:buAutoNum type="arabicPeriod"/>
            </a:pPr>
            <a:r>
              <a:rPr lang="en-US" sz="2400" dirty="0">
                <a:ea typeface="+mn-lt"/>
                <a:cs typeface="+mn-lt"/>
              </a:rPr>
              <a:t>Liaison support to connect Tribal Nations with resources at regional Climate Adaptation Science Centers (CASCs) and other partners to support Tribal adaptation planning and resilience to climate change.</a:t>
            </a:r>
            <a:endParaRPr lang="en-US" sz="2400">
              <a:cs typeface="Calibri"/>
            </a:endParaRPr>
          </a:p>
        </p:txBody>
      </p:sp>
      <p:sp>
        <p:nvSpPr>
          <p:cNvPr id="5" name="TextBox 4">
            <a:extLst>
              <a:ext uri="{FF2B5EF4-FFF2-40B4-BE49-F238E27FC236}">
                <a16:creationId xmlns:a16="http://schemas.microsoft.com/office/drawing/2014/main" xmlns="" id="{0FADDF6D-1F9E-37CB-9D53-581744BE510D}"/>
              </a:ext>
            </a:extLst>
          </p:cNvPr>
          <p:cNvSpPr txBox="1"/>
          <p:nvPr/>
        </p:nvSpPr>
        <p:spPr>
          <a:xfrm>
            <a:off x="839868" y="1582401"/>
            <a:ext cx="1041770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Calibri"/>
              </a:rPr>
              <a:t>Funded via grants available to Tribal organizations through the Bureau of Indian Affairs – Tribal Climate Resilience Branch (BIA-TCRB)</a:t>
            </a:r>
            <a:endParaRPr lang="en-US" sz="2400" dirty="0"/>
          </a:p>
        </p:txBody>
      </p:sp>
    </p:spTree>
    <p:extLst>
      <p:ext uri="{BB962C8B-B14F-4D97-AF65-F5344CB8AC3E}">
        <p14:creationId xmlns:p14="http://schemas.microsoft.com/office/powerpoint/2010/main" val="2549006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4F61B4-767C-5F10-085C-47F8B69C7622}"/>
              </a:ext>
            </a:extLst>
          </p:cNvPr>
          <p:cNvSpPr>
            <a:spLocks noGrp="1"/>
          </p:cNvSpPr>
          <p:nvPr>
            <p:ph type="title"/>
          </p:nvPr>
        </p:nvSpPr>
        <p:spPr>
          <a:xfrm>
            <a:off x="838200" y="365126"/>
            <a:ext cx="10515600" cy="1099076"/>
          </a:xfrm>
        </p:spPr>
        <p:txBody>
          <a:bodyPr>
            <a:normAutofit fontScale="90000"/>
          </a:bodyPr>
          <a:lstStyle/>
          <a:p>
            <a:r>
              <a:rPr lang="en-US" dirty="0"/>
              <a:t>Liaison support: CASC Tribal Engagement Strategy Planning</a:t>
            </a:r>
          </a:p>
        </p:txBody>
      </p:sp>
      <p:sp>
        <p:nvSpPr>
          <p:cNvPr id="3" name="Content Placeholder 2">
            <a:extLst>
              <a:ext uri="{FF2B5EF4-FFF2-40B4-BE49-F238E27FC236}">
                <a16:creationId xmlns:a16="http://schemas.microsoft.com/office/drawing/2014/main" xmlns="" id="{A650AC24-B8D4-A331-E6FF-E6E19987093F}"/>
              </a:ext>
            </a:extLst>
          </p:cNvPr>
          <p:cNvSpPr>
            <a:spLocks noGrp="1"/>
          </p:cNvSpPr>
          <p:nvPr>
            <p:ph idx="1"/>
          </p:nvPr>
        </p:nvSpPr>
        <p:spPr>
          <a:xfrm>
            <a:off x="5209821" y="1783584"/>
            <a:ext cx="6641439" cy="3610215"/>
          </a:xfrm>
        </p:spPr>
        <p:txBody>
          <a:bodyPr vert="horz" lIns="91440" tIns="45720" rIns="91440" bIns="45720" rtlCol="0" anchor="t">
            <a:normAutofit/>
          </a:bodyPr>
          <a:lstStyle/>
          <a:p>
            <a:pPr marL="0" indent="0">
              <a:lnSpc>
                <a:spcPct val="100000"/>
              </a:lnSpc>
              <a:spcBef>
                <a:spcPts val="0"/>
              </a:spcBef>
              <a:spcAft>
                <a:spcPts val="1200"/>
              </a:spcAft>
              <a:buNone/>
            </a:pPr>
            <a:r>
              <a:rPr lang="en-US" dirty="0"/>
              <a:t>Long-term collaboration with USGS Climate Adaptation Science Center staff and scholars</a:t>
            </a:r>
          </a:p>
          <a:p>
            <a:pPr marL="971550" lvl="1" indent="-514350">
              <a:lnSpc>
                <a:spcPct val="100000"/>
              </a:lnSpc>
              <a:spcBef>
                <a:spcPts val="0"/>
              </a:spcBef>
              <a:spcAft>
                <a:spcPts val="1200"/>
              </a:spcAft>
              <a:buFont typeface="+mj-lt"/>
              <a:buAutoNum type="arabicPeriod"/>
            </a:pPr>
            <a:r>
              <a:rPr lang="en-US" sz="2800" dirty="0"/>
              <a:t>Webpage information update</a:t>
            </a:r>
          </a:p>
          <a:p>
            <a:pPr marL="971550" lvl="1" indent="-514350">
              <a:lnSpc>
                <a:spcPct val="100000"/>
              </a:lnSpc>
              <a:spcBef>
                <a:spcPts val="0"/>
              </a:spcBef>
              <a:spcAft>
                <a:spcPts val="1200"/>
              </a:spcAft>
              <a:buFont typeface="+mj-lt"/>
              <a:buAutoNum type="arabicPeriod"/>
            </a:pPr>
            <a:r>
              <a:rPr lang="en-US" sz="2800" dirty="0"/>
              <a:t>Tribal science priorities</a:t>
            </a:r>
          </a:p>
          <a:p>
            <a:pPr lvl="2">
              <a:lnSpc>
                <a:spcPct val="100000"/>
              </a:lnSpc>
              <a:spcBef>
                <a:spcPts val="0"/>
              </a:spcBef>
              <a:spcAft>
                <a:spcPts val="1200"/>
              </a:spcAft>
            </a:pPr>
            <a:r>
              <a:rPr lang="en-US" sz="2400" dirty="0"/>
              <a:t>Outreach and discussions with Tribal employees</a:t>
            </a:r>
            <a:endParaRPr lang="en-US" sz="2400" dirty="0">
              <a:cs typeface="Calibri"/>
            </a:endParaRPr>
          </a:p>
          <a:p>
            <a:pPr marL="971550" lvl="1" indent="-514350">
              <a:lnSpc>
                <a:spcPct val="100000"/>
              </a:lnSpc>
              <a:spcBef>
                <a:spcPts val="0"/>
              </a:spcBef>
              <a:spcAft>
                <a:spcPts val="1200"/>
              </a:spcAft>
              <a:buFont typeface="+mj-lt"/>
              <a:buAutoNum type="arabicPeriod"/>
            </a:pPr>
            <a:r>
              <a:rPr lang="en-US" sz="2800" dirty="0"/>
              <a:t>Workplan for engagement</a:t>
            </a:r>
            <a:endParaRPr lang="en-US" sz="2800" dirty="0">
              <a:cs typeface="Calibri"/>
            </a:endParaRPr>
          </a:p>
        </p:txBody>
      </p:sp>
      <p:grpSp>
        <p:nvGrpSpPr>
          <p:cNvPr id="11" name="Group 10">
            <a:extLst>
              <a:ext uri="{FF2B5EF4-FFF2-40B4-BE49-F238E27FC236}">
                <a16:creationId xmlns:a16="http://schemas.microsoft.com/office/drawing/2014/main" xmlns="" id="{F1A18808-F728-5687-5C37-E9BB054C0BC4}"/>
              </a:ext>
            </a:extLst>
          </p:cNvPr>
          <p:cNvGrpSpPr/>
          <p:nvPr/>
        </p:nvGrpSpPr>
        <p:grpSpPr>
          <a:xfrm>
            <a:off x="237067" y="1464202"/>
            <a:ext cx="4809159" cy="4162932"/>
            <a:chOff x="6625784" y="1663311"/>
            <a:chExt cx="4809159" cy="4162932"/>
          </a:xfrm>
        </p:grpSpPr>
        <p:pic>
          <p:nvPicPr>
            <p:cNvPr id="8" name="Picture 4" descr="Map&#10;&#10;Description automatically generated">
              <a:extLst>
                <a:ext uri="{FF2B5EF4-FFF2-40B4-BE49-F238E27FC236}">
                  <a16:creationId xmlns:a16="http://schemas.microsoft.com/office/drawing/2014/main" xmlns="" id="{BB650DE8-CA89-4185-70E7-90992D3818FC}"/>
                </a:ext>
              </a:extLst>
            </p:cNvPr>
            <p:cNvPicPr>
              <a:picLocks noChangeAspect="1"/>
            </p:cNvPicPr>
            <p:nvPr/>
          </p:nvPicPr>
          <p:blipFill rotWithShape="1">
            <a:blip r:embed="rId2"/>
            <a:srcRect l="45436" t="49326" r="8125" b="18772"/>
            <a:stretch/>
          </p:blipFill>
          <p:spPr>
            <a:xfrm>
              <a:off x="6625784" y="3429000"/>
              <a:ext cx="4809159" cy="2397243"/>
            </a:xfrm>
            <a:prstGeom prst="rect">
              <a:avLst/>
            </a:prstGeom>
          </p:spPr>
        </p:pic>
        <p:pic>
          <p:nvPicPr>
            <p:cNvPr id="4" name="Picture 4" descr="Map&#10;&#10;Description automatically generated">
              <a:extLst>
                <a:ext uri="{FF2B5EF4-FFF2-40B4-BE49-F238E27FC236}">
                  <a16:creationId xmlns:a16="http://schemas.microsoft.com/office/drawing/2014/main" xmlns="" id="{86167B68-4B7F-F3F4-BB51-B163BFC32171}"/>
                </a:ext>
              </a:extLst>
            </p:cNvPr>
            <p:cNvPicPr>
              <a:picLocks noChangeAspect="1"/>
            </p:cNvPicPr>
            <p:nvPr/>
          </p:nvPicPr>
          <p:blipFill rotWithShape="1">
            <a:blip r:embed="rId2"/>
            <a:srcRect l="73466" t="25846" r="8125" b="18772"/>
            <a:stretch/>
          </p:blipFill>
          <p:spPr>
            <a:xfrm>
              <a:off x="9520015" y="1663311"/>
              <a:ext cx="1906382" cy="4161677"/>
            </a:xfrm>
            <a:prstGeom prst="rect">
              <a:avLst/>
            </a:prstGeom>
          </p:spPr>
        </p:pic>
        <p:sp>
          <p:nvSpPr>
            <p:cNvPr id="10" name="TextBox 9">
              <a:extLst>
                <a:ext uri="{FF2B5EF4-FFF2-40B4-BE49-F238E27FC236}">
                  <a16:creationId xmlns:a16="http://schemas.microsoft.com/office/drawing/2014/main" xmlns="" id="{61DEC75A-C4BB-0DF8-44EA-B37890D967C1}"/>
                </a:ext>
              </a:extLst>
            </p:cNvPr>
            <p:cNvSpPr txBox="1"/>
            <p:nvPr/>
          </p:nvSpPr>
          <p:spPr>
            <a:xfrm>
              <a:off x="6775591" y="1945991"/>
              <a:ext cx="2572283" cy="1200329"/>
            </a:xfrm>
            <a:prstGeom prst="rect">
              <a:avLst/>
            </a:prstGeom>
            <a:noFill/>
          </p:spPr>
          <p:txBody>
            <a:bodyPr wrap="square" rtlCol="0">
              <a:spAutoFit/>
            </a:bodyPr>
            <a:lstStyle/>
            <a:p>
              <a:pPr algn="ctr"/>
              <a:r>
                <a:rPr lang="en-US" sz="2400" dirty="0">
                  <a:solidFill>
                    <a:schemeClr val="bg1"/>
                  </a:solidFill>
                </a:rPr>
                <a:t>Climate Adaptation Science Centers in the USET region</a:t>
              </a:r>
            </a:p>
          </p:txBody>
        </p:sp>
      </p:grpSp>
    </p:spTree>
    <p:extLst>
      <p:ext uri="{BB962C8B-B14F-4D97-AF65-F5344CB8AC3E}">
        <p14:creationId xmlns:p14="http://schemas.microsoft.com/office/powerpoint/2010/main" val="122903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650AC24-B8D4-A331-E6FF-E6E19987093F}"/>
              </a:ext>
            </a:extLst>
          </p:cNvPr>
          <p:cNvSpPr>
            <a:spLocks noGrp="1"/>
          </p:cNvSpPr>
          <p:nvPr>
            <p:ph idx="1"/>
          </p:nvPr>
        </p:nvSpPr>
        <p:spPr>
          <a:xfrm>
            <a:off x="540056" y="3020037"/>
            <a:ext cx="3514359" cy="3104717"/>
          </a:xfrm>
        </p:spPr>
        <p:txBody>
          <a:bodyPr vert="horz" lIns="91440" tIns="45720" rIns="91440" bIns="45720" rtlCol="0" anchor="t">
            <a:normAutofit/>
          </a:bodyPr>
          <a:lstStyle/>
          <a:p>
            <a:pPr>
              <a:lnSpc>
                <a:spcPct val="100000"/>
              </a:lnSpc>
              <a:spcBef>
                <a:spcPts val="0"/>
              </a:spcBef>
              <a:spcAft>
                <a:spcPts val="1200"/>
              </a:spcAft>
            </a:pPr>
            <a:r>
              <a:rPr lang="en-US" dirty="0"/>
              <a:t>Technical support</a:t>
            </a:r>
          </a:p>
          <a:p>
            <a:pPr>
              <a:lnSpc>
                <a:spcPct val="100000"/>
              </a:lnSpc>
              <a:spcBef>
                <a:spcPts val="0"/>
              </a:spcBef>
              <a:spcAft>
                <a:spcPts val="1200"/>
              </a:spcAft>
            </a:pPr>
            <a:r>
              <a:rPr lang="en-US" sz="2800" dirty="0">
                <a:cs typeface="Calibri"/>
              </a:rPr>
              <a:t>Apply existing science to plans and decisions</a:t>
            </a:r>
          </a:p>
          <a:p>
            <a:pPr>
              <a:lnSpc>
                <a:spcPct val="100000"/>
              </a:lnSpc>
              <a:spcBef>
                <a:spcPts val="0"/>
              </a:spcBef>
              <a:spcAft>
                <a:spcPts val="1200"/>
              </a:spcAft>
            </a:pPr>
            <a:r>
              <a:rPr lang="en-US" dirty="0">
                <a:cs typeface="Calibri"/>
              </a:rPr>
              <a:t>Review and feedback on writing drafts</a:t>
            </a:r>
            <a:endParaRPr lang="en-US" sz="2800" dirty="0">
              <a:cs typeface="Calibri"/>
            </a:endParaRPr>
          </a:p>
        </p:txBody>
      </p:sp>
      <p:sp>
        <p:nvSpPr>
          <p:cNvPr id="7" name="Rectangle: Rounded Corners 6">
            <a:extLst>
              <a:ext uri="{FF2B5EF4-FFF2-40B4-BE49-F238E27FC236}">
                <a16:creationId xmlns:a16="http://schemas.microsoft.com/office/drawing/2014/main" xmlns="" id="{2FD1EBC4-0A51-48F2-E6A2-A90B1A749020}"/>
              </a:ext>
            </a:extLst>
          </p:cNvPr>
          <p:cNvSpPr/>
          <p:nvPr/>
        </p:nvSpPr>
        <p:spPr>
          <a:xfrm>
            <a:off x="608162" y="845389"/>
            <a:ext cx="3377241" cy="19438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USET Climate Program</a:t>
            </a:r>
          </a:p>
        </p:txBody>
      </p:sp>
      <p:sp>
        <p:nvSpPr>
          <p:cNvPr id="9" name="Rectangle: Rounded Corners 8">
            <a:extLst>
              <a:ext uri="{FF2B5EF4-FFF2-40B4-BE49-F238E27FC236}">
                <a16:creationId xmlns:a16="http://schemas.microsoft.com/office/drawing/2014/main" xmlns="" id="{2483E125-211D-58D9-8239-96EBD8650F0D}"/>
              </a:ext>
            </a:extLst>
          </p:cNvPr>
          <p:cNvSpPr/>
          <p:nvPr/>
        </p:nvSpPr>
        <p:spPr>
          <a:xfrm>
            <a:off x="4407379" y="845388"/>
            <a:ext cx="3377241" cy="194381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a:t>Both</a:t>
            </a:r>
          </a:p>
        </p:txBody>
      </p:sp>
      <p:sp>
        <p:nvSpPr>
          <p:cNvPr id="12" name="Rectangle: Rounded Corners 11">
            <a:extLst>
              <a:ext uri="{FF2B5EF4-FFF2-40B4-BE49-F238E27FC236}">
                <a16:creationId xmlns:a16="http://schemas.microsoft.com/office/drawing/2014/main" xmlns="" id="{572D47DD-E29C-1BEF-3BB3-6B7050E91AF9}"/>
              </a:ext>
            </a:extLst>
          </p:cNvPr>
          <p:cNvSpPr/>
          <p:nvPr/>
        </p:nvSpPr>
        <p:spPr>
          <a:xfrm>
            <a:off x="8297174" y="845388"/>
            <a:ext cx="3377241" cy="19438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Climate Adaptation Science Centers</a:t>
            </a:r>
          </a:p>
        </p:txBody>
      </p:sp>
      <p:sp>
        <p:nvSpPr>
          <p:cNvPr id="13" name="Content Placeholder 2">
            <a:extLst>
              <a:ext uri="{FF2B5EF4-FFF2-40B4-BE49-F238E27FC236}">
                <a16:creationId xmlns:a16="http://schemas.microsoft.com/office/drawing/2014/main" xmlns="" id="{27948384-A019-C69D-80FF-81E32AC74670}"/>
              </a:ext>
            </a:extLst>
          </p:cNvPr>
          <p:cNvSpPr txBox="1">
            <a:spLocks/>
          </p:cNvSpPr>
          <p:nvPr/>
        </p:nvSpPr>
        <p:spPr>
          <a:xfrm>
            <a:off x="4407379" y="2999911"/>
            <a:ext cx="3377241" cy="33088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dirty="0"/>
              <a:t>Student internships</a:t>
            </a:r>
          </a:p>
          <a:p>
            <a:pPr>
              <a:lnSpc>
                <a:spcPct val="100000"/>
              </a:lnSpc>
              <a:spcBef>
                <a:spcPts val="0"/>
              </a:spcBef>
              <a:spcAft>
                <a:spcPts val="1200"/>
              </a:spcAft>
            </a:pPr>
            <a:r>
              <a:rPr lang="en-US" dirty="0">
                <a:cs typeface="Calibri"/>
              </a:rPr>
              <a:t>Mostly natural resources focus but expanding</a:t>
            </a:r>
          </a:p>
          <a:p>
            <a:pPr>
              <a:lnSpc>
                <a:spcPct val="100000"/>
              </a:lnSpc>
              <a:spcBef>
                <a:spcPts val="0"/>
              </a:spcBef>
              <a:spcAft>
                <a:spcPts val="1200"/>
              </a:spcAft>
            </a:pPr>
            <a:r>
              <a:rPr lang="en-US" dirty="0">
                <a:cs typeface="Calibri"/>
              </a:rPr>
              <a:t>Workshops and webinars</a:t>
            </a:r>
          </a:p>
        </p:txBody>
      </p:sp>
      <p:sp>
        <p:nvSpPr>
          <p:cNvPr id="14" name="Content Placeholder 2">
            <a:extLst>
              <a:ext uri="{FF2B5EF4-FFF2-40B4-BE49-F238E27FC236}">
                <a16:creationId xmlns:a16="http://schemas.microsoft.com/office/drawing/2014/main" xmlns="" id="{176A1D7C-45C4-4343-8A17-EB3AD010D90C}"/>
              </a:ext>
            </a:extLst>
          </p:cNvPr>
          <p:cNvSpPr txBox="1">
            <a:spLocks/>
          </p:cNvSpPr>
          <p:nvPr/>
        </p:nvSpPr>
        <p:spPr>
          <a:xfrm>
            <a:off x="8297174" y="3020038"/>
            <a:ext cx="3377241" cy="260438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dirty="0"/>
              <a:t>New research to help inform plans</a:t>
            </a:r>
          </a:p>
          <a:p>
            <a:pPr>
              <a:lnSpc>
                <a:spcPct val="100000"/>
              </a:lnSpc>
              <a:spcBef>
                <a:spcPts val="0"/>
              </a:spcBef>
              <a:spcAft>
                <a:spcPts val="1200"/>
              </a:spcAft>
            </a:pPr>
            <a:r>
              <a:rPr lang="en-US" dirty="0">
                <a:cs typeface="Calibri"/>
              </a:rPr>
              <a:t>Graduate student fellowships</a:t>
            </a:r>
          </a:p>
        </p:txBody>
      </p:sp>
    </p:spTree>
    <p:extLst>
      <p:ext uri="{BB962C8B-B14F-4D97-AF65-F5344CB8AC3E}">
        <p14:creationId xmlns:p14="http://schemas.microsoft.com/office/powerpoint/2010/main" val="17309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AAC0DAA-FFFC-1A62-B05D-157BAE4D250B}"/>
              </a:ext>
            </a:extLst>
          </p:cNvPr>
          <p:cNvSpPr txBox="1"/>
          <p:nvPr/>
        </p:nvSpPr>
        <p:spPr>
          <a:xfrm>
            <a:off x="306973" y="144368"/>
            <a:ext cx="11634301" cy="954107"/>
          </a:xfrm>
          <a:prstGeom prst="rect">
            <a:avLst/>
          </a:prstGeom>
          <a:noFill/>
        </p:spPr>
        <p:txBody>
          <a:bodyPr wrap="square" lIns="91440" tIns="45720" rIns="91440" bIns="45720" rtlCol="0" anchor="t">
            <a:spAutoFit/>
          </a:bodyPr>
          <a:lstStyle/>
          <a:p>
            <a:pPr algn="ctr"/>
            <a:r>
              <a:rPr lang="en-US" sz="2800" b="1" dirty="0"/>
              <a:t>Technical Support: USET-OERM Tribal Climate Change Vulnerability Assessment/Adaptation Plan Writing Retreats 2018-2021</a:t>
            </a:r>
          </a:p>
        </p:txBody>
      </p:sp>
      <p:pic>
        <p:nvPicPr>
          <p:cNvPr id="4" name="Picture 3">
            <a:extLst>
              <a:ext uri="{FF2B5EF4-FFF2-40B4-BE49-F238E27FC236}">
                <a16:creationId xmlns:a16="http://schemas.microsoft.com/office/drawing/2014/main" xmlns="" id="{3AE5872C-3550-6598-A562-2FC3CCA80020}"/>
              </a:ext>
            </a:extLst>
          </p:cNvPr>
          <p:cNvPicPr>
            <a:picLocks noChangeAspect="1"/>
          </p:cNvPicPr>
          <p:nvPr/>
        </p:nvPicPr>
        <p:blipFill rotWithShape="1">
          <a:blip r:embed="rId3"/>
          <a:srcRect l="14167" t="21852" r="60834" b="20371"/>
          <a:stretch/>
        </p:blipFill>
        <p:spPr>
          <a:xfrm>
            <a:off x="0" y="1365399"/>
            <a:ext cx="1524000" cy="1981198"/>
          </a:xfrm>
          <a:prstGeom prst="rect">
            <a:avLst/>
          </a:prstGeom>
        </p:spPr>
      </p:pic>
      <p:pic>
        <p:nvPicPr>
          <p:cNvPr id="6" name="Picture 5">
            <a:extLst>
              <a:ext uri="{FF2B5EF4-FFF2-40B4-BE49-F238E27FC236}">
                <a16:creationId xmlns:a16="http://schemas.microsoft.com/office/drawing/2014/main" xmlns="" id="{AC0D55F3-D1B3-BAC5-87B8-3119100A5C8E}"/>
              </a:ext>
            </a:extLst>
          </p:cNvPr>
          <p:cNvPicPr>
            <a:picLocks noChangeAspect="1"/>
          </p:cNvPicPr>
          <p:nvPr/>
        </p:nvPicPr>
        <p:blipFill rotWithShape="1">
          <a:blip r:embed="rId4"/>
          <a:srcRect l="10834" t="21852" r="64166" b="20370"/>
          <a:stretch/>
        </p:blipFill>
        <p:spPr>
          <a:xfrm>
            <a:off x="1530678" y="1365399"/>
            <a:ext cx="1561775" cy="2030306"/>
          </a:xfrm>
          <a:prstGeom prst="rect">
            <a:avLst/>
          </a:prstGeom>
        </p:spPr>
      </p:pic>
      <p:pic>
        <p:nvPicPr>
          <p:cNvPr id="8" name="Picture 7">
            <a:extLst>
              <a:ext uri="{FF2B5EF4-FFF2-40B4-BE49-F238E27FC236}">
                <a16:creationId xmlns:a16="http://schemas.microsoft.com/office/drawing/2014/main" xmlns="" id="{29A9E88D-CCEF-0BB8-7F06-82E1734A03BF}"/>
              </a:ext>
            </a:extLst>
          </p:cNvPr>
          <p:cNvPicPr>
            <a:picLocks noChangeAspect="1"/>
          </p:cNvPicPr>
          <p:nvPr/>
        </p:nvPicPr>
        <p:blipFill rotWithShape="1">
          <a:blip r:embed="rId5"/>
          <a:srcRect l="10835" t="21852" r="64041" b="20370"/>
          <a:stretch/>
        </p:blipFill>
        <p:spPr>
          <a:xfrm>
            <a:off x="3048000" y="1365399"/>
            <a:ext cx="1561775" cy="2020198"/>
          </a:xfrm>
          <a:prstGeom prst="rect">
            <a:avLst/>
          </a:prstGeom>
        </p:spPr>
      </p:pic>
      <p:pic>
        <p:nvPicPr>
          <p:cNvPr id="9" name="Picture 8" descr="A group of people sitting at a desk with a computer&#10;&#10;Description generated with very high confidence">
            <a:extLst>
              <a:ext uri="{FF2B5EF4-FFF2-40B4-BE49-F238E27FC236}">
                <a16:creationId xmlns:a16="http://schemas.microsoft.com/office/drawing/2014/main" xmlns="" id="{AC955C1D-DFE3-06A6-5843-B87805D460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2075" y="1365399"/>
            <a:ext cx="3378484" cy="2533863"/>
          </a:xfrm>
          <a:prstGeom prst="rect">
            <a:avLst/>
          </a:prstGeom>
        </p:spPr>
      </p:pic>
      <p:pic>
        <p:nvPicPr>
          <p:cNvPr id="10" name="Google Shape;428;p55" descr="Image result for wabanaki culture center calais me">
            <a:extLst>
              <a:ext uri="{FF2B5EF4-FFF2-40B4-BE49-F238E27FC236}">
                <a16:creationId xmlns:a16="http://schemas.microsoft.com/office/drawing/2014/main" xmlns="" id="{232FB79A-8B50-1773-BE32-BC02DA859192}"/>
              </a:ext>
            </a:extLst>
          </p:cNvPr>
          <p:cNvPicPr preferRelativeResize="0"/>
          <p:nvPr/>
        </p:nvPicPr>
        <p:blipFill>
          <a:blip r:embed="rId7">
            <a:alphaModFix/>
          </a:blip>
          <a:stretch>
            <a:fillRect/>
          </a:stretch>
        </p:blipFill>
        <p:spPr>
          <a:xfrm>
            <a:off x="4609775" y="1365400"/>
            <a:ext cx="3822299" cy="2020198"/>
          </a:xfrm>
          <a:prstGeom prst="rect">
            <a:avLst/>
          </a:prstGeom>
          <a:noFill/>
          <a:ln>
            <a:noFill/>
          </a:ln>
        </p:spPr>
      </p:pic>
      <p:pic>
        <p:nvPicPr>
          <p:cNvPr id="12" name="Picture 11" descr="A group of people posing for a photo&#10;&#10;Description automatically generated">
            <a:extLst>
              <a:ext uri="{FF2B5EF4-FFF2-40B4-BE49-F238E27FC236}">
                <a16:creationId xmlns:a16="http://schemas.microsoft.com/office/drawing/2014/main" xmlns="" id="{B13FA6E5-BC03-8E56-9653-D39038E2B16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39988" y="3338515"/>
            <a:ext cx="3973829" cy="2980372"/>
          </a:xfrm>
          <a:prstGeom prst="rect">
            <a:avLst/>
          </a:prstGeom>
        </p:spPr>
      </p:pic>
      <p:pic>
        <p:nvPicPr>
          <p:cNvPr id="14" name="Picture 13">
            <a:extLst>
              <a:ext uri="{FF2B5EF4-FFF2-40B4-BE49-F238E27FC236}">
                <a16:creationId xmlns:a16="http://schemas.microsoft.com/office/drawing/2014/main" xmlns="" id="{4272B9EA-BF55-7948-B2DA-99A54D9279A5}"/>
              </a:ext>
            </a:extLst>
          </p:cNvPr>
          <p:cNvPicPr>
            <a:picLocks noChangeAspect="1"/>
          </p:cNvPicPr>
          <p:nvPr/>
        </p:nvPicPr>
        <p:blipFill rotWithShape="1">
          <a:blip r:embed="rId9"/>
          <a:srcRect l="6731" t="14004" r="2816" b="12285"/>
          <a:stretch/>
        </p:blipFill>
        <p:spPr>
          <a:xfrm>
            <a:off x="953934" y="3352939"/>
            <a:ext cx="5486054" cy="2980372"/>
          </a:xfrm>
          <a:prstGeom prst="rect">
            <a:avLst/>
          </a:prstGeom>
        </p:spPr>
      </p:pic>
    </p:spTree>
    <p:extLst>
      <p:ext uri="{BB962C8B-B14F-4D97-AF65-F5344CB8AC3E}">
        <p14:creationId xmlns:p14="http://schemas.microsoft.com/office/powerpoint/2010/main" val="181099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24657C-C4CD-9926-52AC-44F2CE12734C}"/>
              </a:ext>
            </a:extLst>
          </p:cNvPr>
          <p:cNvSpPr>
            <a:spLocks noGrp="1"/>
          </p:cNvSpPr>
          <p:nvPr>
            <p:ph type="title"/>
          </p:nvPr>
        </p:nvSpPr>
        <p:spPr>
          <a:xfrm>
            <a:off x="838200" y="217091"/>
            <a:ext cx="10515600" cy="732809"/>
          </a:xfrm>
        </p:spPr>
        <p:txBody>
          <a:bodyPr>
            <a:noAutofit/>
          </a:bodyPr>
          <a:lstStyle/>
          <a:p>
            <a:r>
              <a:rPr lang="en-US" sz="2900" dirty="0"/>
              <a:t>Technical Support: USET Forest and Wetlands Webinar Training Series</a:t>
            </a:r>
          </a:p>
        </p:txBody>
      </p:sp>
      <p:grpSp>
        <p:nvGrpSpPr>
          <p:cNvPr id="4" name="Group 3">
            <a:extLst>
              <a:ext uri="{FF2B5EF4-FFF2-40B4-BE49-F238E27FC236}">
                <a16:creationId xmlns:a16="http://schemas.microsoft.com/office/drawing/2014/main" xmlns="" id="{E9416AFE-C418-452D-A268-E42342023152}"/>
              </a:ext>
            </a:extLst>
          </p:cNvPr>
          <p:cNvGrpSpPr/>
          <p:nvPr/>
        </p:nvGrpSpPr>
        <p:grpSpPr>
          <a:xfrm>
            <a:off x="3159582" y="1624637"/>
            <a:ext cx="2248273" cy="4148166"/>
            <a:chOff x="5595985" y="23090"/>
            <a:chExt cx="3097799" cy="5037112"/>
          </a:xfrm>
        </p:grpSpPr>
        <p:pic>
          <p:nvPicPr>
            <p:cNvPr id="5" name="Picture 4">
              <a:extLst>
                <a:ext uri="{FF2B5EF4-FFF2-40B4-BE49-F238E27FC236}">
                  <a16:creationId xmlns:a16="http://schemas.microsoft.com/office/drawing/2014/main" xmlns="" id="{AFBC7DA9-179E-2119-4F1E-A04C29C9BDF2}"/>
                </a:ext>
              </a:extLst>
            </p:cNvPr>
            <p:cNvPicPr>
              <a:picLocks noChangeAspect="1"/>
            </p:cNvPicPr>
            <p:nvPr/>
          </p:nvPicPr>
          <p:blipFill>
            <a:blip r:embed="rId2"/>
            <a:stretch>
              <a:fillRect/>
            </a:stretch>
          </p:blipFill>
          <p:spPr>
            <a:xfrm>
              <a:off x="5595985" y="3358286"/>
              <a:ext cx="3097799" cy="1701916"/>
            </a:xfrm>
            <a:prstGeom prst="rect">
              <a:avLst/>
            </a:prstGeom>
            <a:ln>
              <a:solidFill>
                <a:schemeClr val="tx1"/>
              </a:solidFill>
            </a:ln>
          </p:spPr>
        </p:pic>
        <p:grpSp>
          <p:nvGrpSpPr>
            <p:cNvPr id="6" name="Group 5">
              <a:extLst>
                <a:ext uri="{FF2B5EF4-FFF2-40B4-BE49-F238E27FC236}">
                  <a16:creationId xmlns:a16="http://schemas.microsoft.com/office/drawing/2014/main" xmlns="" id="{37A10A17-76CC-E855-190C-0A6930C9465D}"/>
                </a:ext>
              </a:extLst>
            </p:cNvPr>
            <p:cNvGrpSpPr/>
            <p:nvPr/>
          </p:nvGrpSpPr>
          <p:grpSpPr>
            <a:xfrm>
              <a:off x="5604471" y="23090"/>
              <a:ext cx="3089313" cy="3335196"/>
              <a:chOff x="3922774" y="1981728"/>
              <a:chExt cx="3089313" cy="3335196"/>
            </a:xfrm>
          </p:grpSpPr>
          <p:pic>
            <p:nvPicPr>
              <p:cNvPr id="7" name="Picture 6">
                <a:extLst>
                  <a:ext uri="{FF2B5EF4-FFF2-40B4-BE49-F238E27FC236}">
                    <a16:creationId xmlns:a16="http://schemas.microsoft.com/office/drawing/2014/main" xmlns="" id="{027FFAB8-D136-FB8E-26BD-3EF6B2EDE0EA}"/>
                  </a:ext>
                </a:extLst>
              </p:cNvPr>
              <p:cNvPicPr>
                <a:picLocks noChangeAspect="1"/>
              </p:cNvPicPr>
              <p:nvPr/>
            </p:nvPicPr>
            <p:blipFill>
              <a:blip r:embed="rId3"/>
              <a:stretch>
                <a:fillRect/>
              </a:stretch>
            </p:blipFill>
            <p:spPr>
              <a:xfrm>
                <a:off x="3922774" y="3485482"/>
                <a:ext cx="3089313" cy="1831442"/>
              </a:xfrm>
              <a:prstGeom prst="rect">
                <a:avLst/>
              </a:prstGeom>
              <a:ln>
                <a:solidFill>
                  <a:schemeClr val="tx1"/>
                </a:solidFill>
              </a:ln>
            </p:spPr>
          </p:pic>
          <p:pic>
            <p:nvPicPr>
              <p:cNvPr id="8" name="Picture 7">
                <a:extLst>
                  <a:ext uri="{FF2B5EF4-FFF2-40B4-BE49-F238E27FC236}">
                    <a16:creationId xmlns:a16="http://schemas.microsoft.com/office/drawing/2014/main" xmlns="" id="{3592EAD1-C89B-CC9A-6682-C1AA9A902E04}"/>
                  </a:ext>
                </a:extLst>
              </p:cNvPr>
              <p:cNvPicPr>
                <a:picLocks noChangeAspect="1"/>
              </p:cNvPicPr>
              <p:nvPr/>
            </p:nvPicPr>
            <p:blipFill>
              <a:blip r:embed="rId4"/>
              <a:stretch>
                <a:fillRect/>
              </a:stretch>
            </p:blipFill>
            <p:spPr>
              <a:xfrm>
                <a:off x="3951122" y="1981728"/>
                <a:ext cx="3060965" cy="1674269"/>
              </a:xfrm>
              <a:prstGeom prst="rect">
                <a:avLst/>
              </a:prstGeom>
              <a:ln>
                <a:solidFill>
                  <a:schemeClr val="tx1"/>
                </a:solidFill>
              </a:ln>
            </p:spPr>
          </p:pic>
        </p:grpSp>
      </p:grpSp>
      <p:grpSp>
        <p:nvGrpSpPr>
          <p:cNvPr id="9" name="Group 8">
            <a:extLst>
              <a:ext uri="{FF2B5EF4-FFF2-40B4-BE49-F238E27FC236}">
                <a16:creationId xmlns:a16="http://schemas.microsoft.com/office/drawing/2014/main" xmlns="" id="{42A9A4AA-1885-BA51-0CDA-040704932954}"/>
              </a:ext>
            </a:extLst>
          </p:cNvPr>
          <p:cNvGrpSpPr/>
          <p:nvPr/>
        </p:nvGrpSpPr>
        <p:grpSpPr>
          <a:xfrm>
            <a:off x="219865" y="1624637"/>
            <a:ext cx="2525858" cy="4148166"/>
            <a:chOff x="367307" y="744899"/>
            <a:chExt cx="3277365" cy="5533238"/>
          </a:xfrm>
        </p:grpSpPr>
        <p:pic>
          <p:nvPicPr>
            <p:cNvPr id="10" name="Picture 9">
              <a:extLst>
                <a:ext uri="{FF2B5EF4-FFF2-40B4-BE49-F238E27FC236}">
                  <a16:creationId xmlns:a16="http://schemas.microsoft.com/office/drawing/2014/main" xmlns="" id="{8485906F-EA8B-FC73-54FE-C05889823EF3}"/>
                </a:ext>
              </a:extLst>
            </p:cNvPr>
            <p:cNvPicPr>
              <a:picLocks noChangeAspect="1"/>
            </p:cNvPicPr>
            <p:nvPr/>
          </p:nvPicPr>
          <p:blipFill>
            <a:blip r:embed="rId5"/>
            <a:stretch>
              <a:fillRect/>
            </a:stretch>
          </p:blipFill>
          <p:spPr>
            <a:xfrm>
              <a:off x="376184" y="744899"/>
              <a:ext cx="3268488" cy="1831441"/>
            </a:xfrm>
            <a:prstGeom prst="rect">
              <a:avLst/>
            </a:prstGeom>
            <a:ln>
              <a:solidFill>
                <a:schemeClr val="tx1"/>
              </a:solidFill>
            </a:ln>
          </p:spPr>
        </p:pic>
        <p:grpSp>
          <p:nvGrpSpPr>
            <p:cNvPr id="11" name="Group 10">
              <a:extLst>
                <a:ext uri="{FF2B5EF4-FFF2-40B4-BE49-F238E27FC236}">
                  <a16:creationId xmlns:a16="http://schemas.microsoft.com/office/drawing/2014/main" xmlns="" id="{60EDC5E3-2AE6-9476-4FE0-7FEE37C25C05}"/>
                </a:ext>
              </a:extLst>
            </p:cNvPr>
            <p:cNvGrpSpPr/>
            <p:nvPr/>
          </p:nvGrpSpPr>
          <p:grpSpPr>
            <a:xfrm>
              <a:off x="367307" y="2579643"/>
              <a:ext cx="3277365" cy="3698494"/>
              <a:chOff x="9143999" y="1643295"/>
              <a:chExt cx="2705599" cy="3404035"/>
            </a:xfrm>
          </p:grpSpPr>
          <p:pic>
            <p:nvPicPr>
              <p:cNvPr id="12" name="Picture 11">
                <a:extLst>
                  <a:ext uri="{FF2B5EF4-FFF2-40B4-BE49-F238E27FC236}">
                    <a16:creationId xmlns:a16="http://schemas.microsoft.com/office/drawing/2014/main" xmlns="" id="{08857861-B935-6DBE-11A7-610B7DA55DFC}"/>
                  </a:ext>
                </a:extLst>
              </p:cNvPr>
              <p:cNvPicPr>
                <a:picLocks noChangeAspect="1"/>
              </p:cNvPicPr>
              <p:nvPr/>
            </p:nvPicPr>
            <p:blipFill>
              <a:blip r:embed="rId6"/>
              <a:stretch>
                <a:fillRect/>
              </a:stretch>
            </p:blipFill>
            <p:spPr>
              <a:xfrm>
                <a:off x="9157380" y="2826806"/>
                <a:ext cx="2692218" cy="2220524"/>
              </a:xfrm>
              <a:prstGeom prst="rect">
                <a:avLst/>
              </a:prstGeom>
              <a:ln>
                <a:solidFill>
                  <a:schemeClr val="tx1"/>
                </a:solidFill>
              </a:ln>
            </p:spPr>
          </p:pic>
          <p:pic>
            <p:nvPicPr>
              <p:cNvPr id="13" name="Picture 12">
                <a:extLst>
                  <a:ext uri="{FF2B5EF4-FFF2-40B4-BE49-F238E27FC236}">
                    <a16:creationId xmlns:a16="http://schemas.microsoft.com/office/drawing/2014/main" xmlns="" id="{1562D9C9-4346-396A-9740-A430C7682633}"/>
                  </a:ext>
                </a:extLst>
              </p:cNvPr>
              <p:cNvPicPr>
                <a:picLocks noChangeAspect="1"/>
              </p:cNvPicPr>
              <p:nvPr/>
            </p:nvPicPr>
            <p:blipFill>
              <a:blip r:embed="rId7"/>
              <a:stretch>
                <a:fillRect/>
              </a:stretch>
            </p:blipFill>
            <p:spPr>
              <a:xfrm flipH="1">
                <a:off x="9143999" y="1643295"/>
                <a:ext cx="2704979" cy="1289840"/>
              </a:xfrm>
              <a:prstGeom prst="rect">
                <a:avLst/>
              </a:prstGeom>
              <a:ln>
                <a:solidFill>
                  <a:schemeClr val="tx1"/>
                </a:solidFill>
              </a:ln>
            </p:spPr>
          </p:pic>
        </p:grpSp>
      </p:grpSp>
      <p:grpSp>
        <p:nvGrpSpPr>
          <p:cNvPr id="14" name="Group 13">
            <a:extLst>
              <a:ext uri="{FF2B5EF4-FFF2-40B4-BE49-F238E27FC236}">
                <a16:creationId xmlns:a16="http://schemas.microsoft.com/office/drawing/2014/main" xmlns="" id="{F99AE860-33A0-374C-D163-099E00C99F1D}"/>
              </a:ext>
            </a:extLst>
          </p:cNvPr>
          <p:cNvGrpSpPr/>
          <p:nvPr/>
        </p:nvGrpSpPr>
        <p:grpSpPr>
          <a:xfrm>
            <a:off x="5958152" y="1624637"/>
            <a:ext cx="2248273" cy="4148166"/>
            <a:chOff x="8634316" y="271981"/>
            <a:chExt cx="3138584" cy="5555579"/>
          </a:xfrm>
        </p:grpSpPr>
        <p:grpSp>
          <p:nvGrpSpPr>
            <p:cNvPr id="15" name="Group 14">
              <a:extLst>
                <a:ext uri="{FF2B5EF4-FFF2-40B4-BE49-F238E27FC236}">
                  <a16:creationId xmlns:a16="http://schemas.microsoft.com/office/drawing/2014/main" xmlns="" id="{CE803C0A-9BBB-1B75-054E-BE579BC7296F}"/>
                </a:ext>
              </a:extLst>
            </p:cNvPr>
            <p:cNvGrpSpPr/>
            <p:nvPr/>
          </p:nvGrpSpPr>
          <p:grpSpPr>
            <a:xfrm>
              <a:off x="8634316" y="2084368"/>
              <a:ext cx="3138584" cy="3743192"/>
              <a:chOff x="8928976" y="1304138"/>
              <a:chExt cx="3138584" cy="3743192"/>
            </a:xfrm>
          </p:grpSpPr>
          <p:pic>
            <p:nvPicPr>
              <p:cNvPr id="17" name="Picture 16">
                <a:extLst>
                  <a:ext uri="{FF2B5EF4-FFF2-40B4-BE49-F238E27FC236}">
                    <a16:creationId xmlns:a16="http://schemas.microsoft.com/office/drawing/2014/main" xmlns="" id="{01BB50D3-A5C5-90BA-E8C2-3D2342548751}"/>
                  </a:ext>
                </a:extLst>
              </p:cNvPr>
              <p:cNvPicPr>
                <a:picLocks noChangeAspect="1"/>
              </p:cNvPicPr>
              <p:nvPr/>
            </p:nvPicPr>
            <p:blipFill>
              <a:blip r:embed="rId8"/>
              <a:stretch>
                <a:fillRect/>
              </a:stretch>
            </p:blipFill>
            <p:spPr>
              <a:xfrm>
                <a:off x="8928976" y="3108573"/>
                <a:ext cx="3129707" cy="1938757"/>
              </a:xfrm>
              <a:prstGeom prst="rect">
                <a:avLst/>
              </a:prstGeom>
              <a:ln>
                <a:solidFill>
                  <a:schemeClr val="tx1"/>
                </a:solidFill>
              </a:ln>
            </p:spPr>
          </p:pic>
          <p:pic>
            <p:nvPicPr>
              <p:cNvPr id="18" name="Picture 17">
                <a:extLst>
                  <a:ext uri="{FF2B5EF4-FFF2-40B4-BE49-F238E27FC236}">
                    <a16:creationId xmlns:a16="http://schemas.microsoft.com/office/drawing/2014/main" xmlns="" id="{CB9F5C68-10F7-AD96-7B53-E7DA0C4A52F0}"/>
                  </a:ext>
                </a:extLst>
              </p:cNvPr>
              <p:cNvPicPr>
                <a:picLocks noChangeAspect="1"/>
              </p:cNvPicPr>
              <p:nvPr/>
            </p:nvPicPr>
            <p:blipFill>
              <a:blip r:embed="rId9"/>
              <a:stretch>
                <a:fillRect/>
              </a:stretch>
            </p:blipFill>
            <p:spPr>
              <a:xfrm>
                <a:off x="8937853" y="1304138"/>
                <a:ext cx="3129707" cy="1802909"/>
              </a:xfrm>
              <a:prstGeom prst="rect">
                <a:avLst/>
              </a:prstGeom>
              <a:ln>
                <a:solidFill>
                  <a:schemeClr val="tx1"/>
                </a:solidFill>
              </a:ln>
            </p:spPr>
          </p:pic>
        </p:grpSp>
        <p:pic>
          <p:nvPicPr>
            <p:cNvPr id="16" name="Picture 15">
              <a:extLst>
                <a:ext uri="{FF2B5EF4-FFF2-40B4-BE49-F238E27FC236}">
                  <a16:creationId xmlns:a16="http://schemas.microsoft.com/office/drawing/2014/main" xmlns="" id="{AA3983A3-46EE-5EB3-8AD7-4632FFC7DF79}"/>
                </a:ext>
              </a:extLst>
            </p:cNvPr>
            <p:cNvPicPr>
              <a:picLocks noChangeAspect="1"/>
            </p:cNvPicPr>
            <p:nvPr/>
          </p:nvPicPr>
          <p:blipFill>
            <a:blip r:embed="rId10"/>
            <a:stretch>
              <a:fillRect/>
            </a:stretch>
          </p:blipFill>
          <p:spPr>
            <a:xfrm>
              <a:off x="8634316" y="271981"/>
              <a:ext cx="3138584" cy="1802909"/>
            </a:xfrm>
            <a:prstGeom prst="rect">
              <a:avLst/>
            </a:prstGeom>
            <a:ln>
              <a:solidFill>
                <a:schemeClr val="tx1"/>
              </a:solidFill>
            </a:ln>
          </p:spPr>
        </p:pic>
      </p:grpSp>
      <p:pic>
        <p:nvPicPr>
          <p:cNvPr id="19" name="Picture 18">
            <a:extLst>
              <a:ext uri="{FF2B5EF4-FFF2-40B4-BE49-F238E27FC236}">
                <a16:creationId xmlns:a16="http://schemas.microsoft.com/office/drawing/2014/main" xmlns="" id="{CFB04A38-53E5-0406-C7DF-DE39A2D13B73}"/>
              </a:ext>
            </a:extLst>
          </p:cNvPr>
          <p:cNvPicPr>
            <a:picLocks noChangeAspect="1"/>
          </p:cNvPicPr>
          <p:nvPr/>
        </p:nvPicPr>
        <p:blipFill>
          <a:blip r:embed="rId11"/>
          <a:stretch>
            <a:fillRect/>
          </a:stretch>
        </p:blipFill>
        <p:spPr>
          <a:xfrm>
            <a:off x="8756722" y="1624637"/>
            <a:ext cx="2997453" cy="2263321"/>
          </a:xfrm>
          <a:prstGeom prst="rect">
            <a:avLst/>
          </a:prstGeom>
          <a:ln>
            <a:solidFill>
              <a:schemeClr val="tx1"/>
            </a:solidFill>
          </a:ln>
        </p:spPr>
      </p:pic>
      <p:sp>
        <p:nvSpPr>
          <p:cNvPr id="20" name="Rectangle 19">
            <a:extLst>
              <a:ext uri="{FF2B5EF4-FFF2-40B4-BE49-F238E27FC236}">
                <a16:creationId xmlns:a16="http://schemas.microsoft.com/office/drawing/2014/main" xmlns="" id="{7C746436-BED4-6251-3D4F-2FC3AFCDCA5E}"/>
              </a:ext>
            </a:extLst>
          </p:cNvPr>
          <p:cNvSpPr/>
          <p:nvPr/>
        </p:nvSpPr>
        <p:spPr>
          <a:xfrm>
            <a:off x="0" y="954060"/>
            <a:ext cx="2997453" cy="584775"/>
          </a:xfrm>
          <a:prstGeom prst="rect">
            <a:avLst/>
          </a:prstGeom>
          <a:noFill/>
        </p:spPr>
        <p:txBody>
          <a:bodyPr wrap="square" lIns="91440" tIns="45720" rIns="91440" bIns="45720">
            <a:spAutoFit/>
          </a:bodyPr>
          <a:lstStyle/>
          <a:p>
            <a:pPr algn="ctr"/>
            <a:r>
              <a:rPr lang="en-US" sz="1600" b="1" cap="none" spc="0" dirty="0">
                <a:ln w="0"/>
                <a:effectLst>
                  <a:outerShdw blurRad="38100" dist="19050" dir="2700000" algn="tl" rotWithShape="0">
                    <a:schemeClr val="dk1">
                      <a:alpha val="40000"/>
                    </a:schemeClr>
                  </a:outerShdw>
                </a:effectLst>
              </a:rPr>
              <a:t>Mi’kmaq Nation – Brown/Black Ash Forest Adaptation</a:t>
            </a:r>
          </a:p>
        </p:txBody>
      </p:sp>
      <p:sp>
        <p:nvSpPr>
          <p:cNvPr id="21" name="Rectangle 20">
            <a:extLst>
              <a:ext uri="{FF2B5EF4-FFF2-40B4-BE49-F238E27FC236}">
                <a16:creationId xmlns:a16="http://schemas.microsoft.com/office/drawing/2014/main" xmlns="" id="{51121CFE-8E3D-531E-F88F-F75BCCDBB0BB}"/>
              </a:ext>
            </a:extLst>
          </p:cNvPr>
          <p:cNvSpPr/>
          <p:nvPr/>
        </p:nvSpPr>
        <p:spPr>
          <a:xfrm>
            <a:off x="2818274" y="954059"/>
            <a:ext cx="2997453" cy="584775"/>
          </a:xfrm>
          <a:prstGeom prst="rect">
            <a:avLst/>
          </a:prstGeom>
          <a:noFill/>
        </p:spPr>
        <p:txBody>
          <a:bodyPr wrap="square" lIns="91440" tIns="45720" rIns="91440" bIns="45720">
            <a:spAutoFit/>
          </a:bodyPr>
          <a:lstStyle/>
          <a:p>
            <a:pPr algn="ctr"/>
            <a:r>
              <a:rPr lang="en-US" sz="1600" b="1" cap="none" spc="0" dirty="0">
                <a:ln w="0"/>
                <a:effectLst>
                  <a:outerShdw blurRad="38100" dist="19050" dir="2700000" algn="tl" rotWithShape="0">
                    <a:schemeClr val="dk1">
                      <a:alpha val="40000"/>
                    </a:schemeClr>
                  </a:outerShdw>
                </a:effectLst>
              </a:rPr>
              <a:t>Alabama- Coushatta Tribe of Texas – Longleaf Pine Restoration</a:t>
            </a:r>
          </a:p>
        </p:txBody>
      </p:sp>
      <p:sp>
        <p:nvSpPr>
          <p:cNvPr id="22" name="Rectangle 21">
            <a:extLst>
              <a:ext uri="{FF2B5EF4-FFF2-40B4-BE49-F238E27FC236}">
                <a16:creationId xmlns:a16="http://schemas.microsoft.com/office/drawing/2014/main" xmlns="" id="{A1C12FEF-B8E4-C03F-88E8-368D1E9F73D8}"/>
              </a:ext>
            </a:extLst>
          </p:cNvPr>
          <p:cNvSpPr/>
          <p:nvPr/>
        </p:nvSpPr>
        <p:spPr>
          <a:xfrm>
            <a:off x="5586741" y="958521"/>
            <a:ext cx="2997453" cy="584775"/>
          </a:xfrm>
          <a:prstGeom prst="rect">
            <a:avLst/>
          </a:prstGeom>
          <a:noFill/>
        </p:spPr>
        <p:txBody>
          <a:bodyPr wrap="square" lIns="91440" tIns="45720" rIns="91440" bIns="45720">
            <a:spAutoFit/>
          </a:bodyPr>
          <a:lstStyle/>
          <a:p>
            <a:pPr algn="ctr"/>
            <a:r>
              <a:rPr lang="en-US" sz="1600" b="1" cap="none" spc="0" dirty="0">
                <a:ln w="0"/>
                <a:effectLst>
                  <a:outerShdw blurRad="38100" dist="19050" dir="2700000" algn="tl" rotWithShape="0">
                    <a:schemeClr val="dk1">
                      <a:alpha val="40000"/>
                    </a:schemeClr>
                  </a:outerShdw>
                </a:effectLst>
              </a:rPr>
              <a:t>Penobscot Nation – Vernal Pool Protection in Forestry</a:t>
            </a:r>
          </a:p>
        </p:txBody>
      </p:sp>
      <p:sp>
        <p:nvSpPr>
          <p:cNvPr id="23" name="Rectangle 22">
            <a:extLst>
              <a:ext uri="{FF2B5EF4-FFF2-40B4-BE49-F238E27FC236}">
                <a16:creationId xmlns:a16="http://schemas.microsoft.com/office/drawing/2014/main" xmlns="" id="{E90804AB-6B56-9911-92AA-FFE47EAD5238}"/>
              </a:ext>
            </a:extLst>
          </p:cNvPr>
          <p:cNvSpPr/>
          <p:nvPr/>
        </p:nvSpPr>
        <p:spPr>
          <a:xfrm>
            <a:off x="8510976" y="949900"/>
            <a:ext cx="3488943" cy="584775"/>
          </a:xfrm>
          <a:prstGeom prst="rect">
            <a:avLst/>
          </a:prstGeom>
          <a:noFill/>
        </p:spPr>
        <p:txBody>
          <a:bodyPr wrap="square" lIns="91440" tIns="45720" rIns="91440" bIns="45720">
            <a:spAutoFit/>
          </a:bodyPr>
          <a:lstStyle/>
          <a:p>
            <a:pPr algn="ctr"/>
            <a:r>
              <a:rPr lang="en-US" sz="1600" b="1" cap="none" spc="0" dirty="0">
                <a:ln w="0"/>
                <a:effectLst>
                  <a:outerShdw blurRad="38100" dist="19050" dir="2700000" algn="tl" rotWithShape="0">
                    <a:schemeClr val="dk1">
                      <a:alpha val="40000"/>
                    </a:schemeClr>
                  </a:outerShdw>
                </a:effectLst>
              </a:rPr>
              <a:t>Eastern Band of Cherokee Indians – Wetland Herbarium &amp; Seed Saving</a:t>
            </a:r>
          </a:p>
        </p:txBody>
      </p:sp>
    </p:spTree>
    <p:extLst>
      <p:ext uri="{BB962C8B-B14F-4D97-AF65-F5344CB8AC3E}">
        <p14:creationId xmlns:p14="http://schemas.microsoft.com/office/powerpoint/2010/main" val="1909457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CE7887-E046-A1C6-D680-BAAAE0EE5094}"/>
              </a:ext>
            </a:extLst>
          </p:cNvPr>
          <p:cNvSpPr>
            <a:spLocks noGrp="1"/>
          </p:cNvSpPr>
          <p:nvPr>
            <p:ph type="title"/>
          </p:nvPr>
        </p:nvSpPr>
        <p:spPr/>
        <p:txBody>
          <a:bodyPr/>
          <a:lstStyle/>
          <a:p>
            <a:r>
              <a:rPr lang="en-US" dirty="0"/>
              <a:t>Technical Support: Climate Camps</a:t>
            </a:r>
          </a:p>
        </p:txBody>
      </p:sp>
      <p:sp>
        <p:nvSpPr>
          <p:cNvPr id="3" name="Content Placeholder 2">
            <a:extLst>
              <a:ext uri="{FF2B5EF4-FFF2-40B4-BE49-F238E27FC236}">
                <a16:creationId xmlns:a16="http://schemas.microsoft.com/office/drawing/2014/main" xmlns="" id="{F21AB50A-5BEB-CD49-FCEE-DDA018EBD458}"/>
              </a:ext>
            </a:extLst>
          </p:cNvPr>
          <p:cNvSpPr>
            <a:spLocks noGrp="1"/>
          </p:cNvSpPr>
          <p:nvPr>
            <p:ph idx="1"/>
          </p:nvPr>
        </p:nvSpPr>
        <p:spPr>
          <a:xfrm>
            <a:off x="907473" y="1690688"/>
            <a:ext cx="9878292" cy="1899179"/>
          </a:xfrm>
        </p:spPr>
        <p:txBody>
          <a:bodyPr vert="horz" lIns="91440" tIns="45720" rIns="91440" bIns="45720" rtlCol="0" anchor="t">
            <a:normAutofit/>
          </a:bodyPr>
          <a:lstStyle/>
          <a:p>
            <a:pPr marL="0" indent="0">
              <a:buNone/>
            </a:pPr>
            <a:r>
              <a:rPr lang="en-US" sz="2600" dirty="0"/>
              <a:t>Tribal Nation leaders, natural resources staff, climate change coordinators, planners, etc. attend as teams to build skills, gather information, and develop community &amp; Tribal government engagement strategies and plans</a:t>
            </a:r>
            <a:endParaRPr lang="en-US" sz="2600" dirty="0">
              <a:cs typeface="Calibri"/>
            </a:endParaRPr>
          </a:p>
        </p:txBody>
      </p:sp>
      <p:pic>
        <p:nvPicPr>
          <p:cNvPr id="4" name="Picture 3" descr="A group of people sitting in a grassy area&#10;&#10;Description automatically generated with low confidence">
            <a:extLst>
              <a:ext uri="{FF2B5EF4-FFF2-40B4-BE49-F238E27FC236}">
                <a16:creationId xmlns:a16="http://schemas.microsoft.com/office/drawing/2014/main" xmlns="" id="{966F4516-4A2C-0CAA-44C5-4311DF0A0EA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57" b="12571"/>
          <a:stretch/>
        </p:blipFill>
        <p:spPr>
          <a:xfrm>
            <a:off x="1587383" y="3164916"/>
            <a:ext cx="3521845" cy="3058342"/>
          </a:xfrm>
          <a:prstGeom prst="rect">
            <a:avLst/>
          </a:prstGeom>
        </p:spPr>
      </p:pic>
      <p:pic>
        <p:nvPicPr>
          <p:cNvPr id="5" name="Picture 4">
            <a:extLst>
              <a:ext uri="{FF2B5EF4-FFF2-40B4-BE49-F238E27FC236}">
                <a16:creationId xmlns:a16="http://schemas.microsoft.com/office/drawing/2014/main" xmlns="" id="{0A913BCF-4F54-0AB7-D830-66D6362CE01C}"/>
              </a:ext>
            </a:extLst>
          </p:cNvPr>
          <p:cNvPicPr>
            <a:picLocks noChangeAspect="1"/>
          </p:cNvPicPr>
          <p:nvPr/>
        </p:nvPicPr>
        <p:blipFill rotWithShape="1">
          <a:blip r:embed="rId3"/>
          <a:srcRect t="2311"/>
          <a:stretch/>
        </p:blipFill>
        <p:spPr>
          <a:xfrm>
            <a:off x="5858411" y="3164916"/>
            <a:ext cx="4082473" cy="2991099"/>
          </a:xfrm>
          <a:prstGeom prst="rect">
            <a:avLst/>
          </a:prstGeom>
        </p:spPr>
      </p:pic>
    </p:spTree>
    <p:extLst>
      <p:ext uri="{BB962C8B-B14F-4D97-AF65-F5344CB8AC3E}">
        <p14:creationId xmlns:p14="http://schemas.microsoft.com/office/powerpoint/2010/main" val="3312390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3A1CD06-BAA8-2BD9-0711-6A35B780CB3C}"/>
              </a:ext>
            </a:extLst>
          </p:cNvPr>
          <p:cNvSpPr txBox="1"/>
          <p:nvPr/>
        </p:nvSpPr>
        <p:spPr>
          <a:xfrm>
            <a:off x="408219" y="144368"/>
            <a:ext cx="11356711" cy="523220"/>
          </a:xfrm>
          <a:prstGeom prst="rect">
            <a:avLst/>
          </a:prstGeom>
          <a:noFill/>
        </p:spPr>
        <p:txBody>
          <a:bodyPr wrap="square" lIns="91440" tIns="45720" rIns="91440" bIns="45720" rtlCol="0" anchor="t">
            <a:spAutoFit/>
          </a:bodyPr>
          <a:lstStyle/>
          <a:p>
            <a:pPr algn="ctr"/>
            <a:r>
              <a:rPr lang="en-US" sz="2800" b="1" dirty="0"/>
              <a:t>USET-OERM Tribal Climate Resilience Camp</a:t>
            </a:r>
          </a:p>
        </p:txBody>
      </p:sp>
      <p:sp>
        <p:nvSpPr>
          <p:cNvPr id="4" name="TextBox 3">
            <a:extLst>
              <a:ext uri="{FF2B5EF4-FFF2-40B4-BE49-F238E27FC236}">
                <a16:creationId xmlns:a16="http://schemas.microsoft.com/office/drawing/2014/main" xmlns="" id="{A723174E-0423-97F6-15DD-2CFD1B9D5467}"/>
              </a:ext>
            </a:extLst>
          </p:cNvPr>
          <p:cNvSpPr txBox="1"/>
          <p:nvPr/>
        </p:nvSpPr>
        <p:spPr>
          <a:xfrm>
            <a:off x="932360" y="1028767"/>
            <a:ext cx="10158005" cy="5509200"/>
          </a:xfrm>
          <a:prstGeom prst="rect">
            <a:avLst/>
          </a:prstGeom>
          <a:noFill/>
        </p:spPr>
        <p:txBody>
          <a:bodyPr wrap="square">
            <a:spAutoFit/>
          </a:bodyPr>
          <a:lstStyle/>
          <a:p>
            <a:pPr marL="285750" indent="-285750">
              <a:buFont typeface="Arial" panose="020B0604020202020204" pitchFamily="34" charset="0"/>
              <a:buChar char="•"/>
            </a:pPr>
            <a:r>
              <a:rPr lang="en-US" sz="2400" i="0" dirty="0">
                <a:effectLst/>
                <a:latin typeface="Lato" panose="020F0502020204030203" pitchFamily="34" charset="0"/>
              </a:rPr>
              <a:t>The USET Tribal Climate Resilience Camp supports Tribal Nation delegations/teams of Tribal leaders, climate change coordinators, planners, and program managers to build skills, gather information, and develop Tribal policies and plans needed for Tribal Nations to address climate change impacts.</a:t>
            </a:r>
          </a:p>
          <a:p>
            <a:endParaRPr lang="en-US" sz="2400" dirty="0">
              <a:latin typeface="Lato" panose="020F0502020204030203" pitchFamily="34" charset="0"/>
            </a:endParaRPr>
          </a:p>
          <a:p>
            <a:pPr marL="285750" indent="-285750">
              <a:buFont typeface="Arial" panose="020B0604020202020204" pitchFamily="34" charset="0"/>
              <a:buChar char="•"/>
            </a:pPr>
            <a:r>
              <a:rPr lang="en-US" sz="2400" dirty="0">
                <a:latin typeface="Lato" panose="020F0502020204030203" pitchFamily="34" charset="0"/>
              </a:rPr>
              <a:t>Tribal Nation teams</a:t>
            </a:r>
          </a:p>
          <a:p>
            <a:pPr marL="742950" lvl="1" indent="-285750">
              <a:buFont typeface="Arial" panose="020B0604020202020204" pitchFamily="34" charset="0"/>
              <a:buChar char="•"/>
            </a:pPr>
            <a:r>
              <a:rPr lang="en-US" sz="2000" b="0" i="0" dirty="0">
                <a:solidFill>
                  <a:srgbClr val="212529"/>
                </a:solidFill>
                <a:effectLst/>
                <a:latin typeface="Lato" panose="020F0502020204030203" pitchFamily="34" charset="0"/>
              </a:rPr>
              <a:t>Learn examples of Tribal climate change adaptation planning.</a:t>
            </a:r>
          </a:p>
          <a:p>
            <a:pPr marL="742950" lvl="1" indent="-285750">
              <a:buFont typeface="Arial" panose="020B0604020202020204" pitchFamily="34" charset="0"/>
              <a:buChar char="•"/>
            </a:pPr>
            <a:r>
              <a:rPr lang="en-US" sz="2000" b="0" i="0" dirty="0">
                <a:solidFill>
                  <a:srgbClr val="212529"/>
                </a:solidFill>
                <a:effectLst/>
                <a:latin typeface="Lato" panose="020F0502020204030203" pitchFamily="34" charset="0"/>
              </a:rPr>
              <a:t>Identify resources from climate adaptation science centers, Tribal organizations and other partners.</a:t>
            </a:r>
          </a:p>
          <a:p>
            <a:pPr marL="742950" lvl="1" indent="-285750">
              <a:buFont typeface="Arial" panose="020B0604020202020204" pitchFamily="34" charset="0"/>
              <a:buChar char="•"/>
            </a:pPr>
            <a:r>
              <a:rPr lang="en-US" sz="2000" b="0" i="0" dirty="0">
                <a:solidFill>
                  <a:srgbClr val="212529"/>
                </a:solidFill>
                <a:effectLst/>
                <a:latin typeface="Lato" panose="020F0502020204030203" pitchFamily="34" charset="0"/>
              </a:rPr>
              <a:t>Build camaraderie with their team members and across Tribal departments.</a:t>
            </a:r>
          </a:p>
          <a:p>
            <a:pPr marL="742950" lvl="1" indent="-285750">
              <a:buFont typeface="Arial" panose="020B0604020202020204" pitchFamily="34" charset="0"/>
              <a:buChar char="•"/>
            </a:pPr>
            <a:r>
              <a:rPr lang="en-US" sz="2000" b="0" i="0" dirty="0">
                <a:solidFill>
                  <a:srgbClr val="212529"/>
                </a:solidFill>
                <a:effectLst/>
                <a:latin typeface="Lato" panose="020F0502020204030203" pitchFamily="34" charset="0"/>
              </a:rPr>
              <a:t>Develop climate adaptation to fit the values and priorities of their Tribal Nation/community.</a:t>
            </a:r>
          </a:p>
          <a:p>
            <a:pPr marL="742950" lvl="1" indent="-285750">
              <a:buFont typeface="Arial" panose="020B0604020202020204" pitchFamily="34" charset="0"/>
              <a:buChar char="•"/>
            </a:pPr>
            <a:r>
              <a:rPr lang="en-US" sz="2000" b="0" i="0" dirty="0">
                <a:solidFill>
                  <a:srgbClr val="212529"/>
                </a:solidFill>
                <a:effectLst/>
                <a:latin typeface="Lato" panose="020F0502020204030203" pitchFamily="34" charset="0"/>
              </a:rPr>
              <a:t>Create a strategy to engage their Tribal Nation/community in </a:t>
            </a:r>
            <a:r>
              <a:rPr lang="en-US" sz="2000" b="0" i="0" dirty="0" smtClean="0">
                <a:solidFill>
                  <a:srgbClr val="212529"/>
                </a:solidFill>
                <a:effectLst/>
                <a:latin typeface="Lato" panose="020F0502020204030203" pitchFamily="34" charset="0"/>
              </a:rPr>
              <a:t>climate </a:t>
            </a:r>
            <a:r>
              <a:rPr lang="en-US" sz="2000" b="0" i="0" dirty="0">
                <a:solidFill>
                  <a:srgbClr val="212529"/>
                </a:solidFill>
                <a:effectLst/>
                <a:latin typeface="Lato" panose="020F0502020204030203" pitchFamily="34" charset="0"/>
              </a:rPr>
              <a:t>change </a:t>
            </a:r>
            <a:r>
              <a:rPr lang="en-US" sz="2000" b="0" i="0" dirty="0" smtClean="0">
                <a:solidFill>
                  <a:srgbClr val="212529"/>
                </a:solidFill>
                <a:effectLst/>
                <a:latin typeface="Lato" panose="020F0502020204030203" pitchFamily="34" charset="0"/>
              </a:rPr>
              <a:t/>
            </a:r>
            <a:br>
              <a:rPr lang="en-US" sz="2000" b="0" i="0" dirty="0" smtClean="0">
                <a:solidFill>
                  <a:srgbClr val="212529"/>
                </a:solidFill>
                <a:effectLst/>
                <a:latin typeface="Lato" panose="020F0502020204030203" pitchFamily="34" charset="0"/>
              </a:rPr>
            </a:br>
            <a:r>
              <a:rPr lang="en-US" sz="2000" b="0" i="0" dirty="0" smtClean="0">
                <a:solidFill>
                  <a:srgbClr val="212529"/>
                </a:solidFill>
                <a:effectLst/>
                <a:latin typeface="Lato" panose="020F0502020204030203" pitchFamily="34" charset="0"/>
              </a:rPr>
              <a:t>adaptation </a:t>
            </a:r>
            <a:r>
              <a:rPr lang="en-US" sz="2000" b="0" i="0" dirty="0">
                <a:solidFill>
                  <a:srgbClr val="212529"/>
                </a:solidFill>
                <a:effectLst/>
                <a:latin typeface="Lato" panose="020F0502020204030203" pitchFamily="34" charset="0"/>
              </a:rPr>
              <a:t>planning.</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264204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wbUINHuhm3Y"/>
          <p:cNvPicPr>
            <a:picLocks noRot="1" noChangeAspect="1"/>
          </p:cNvPicPr>
          <p:nvPr>
            <a:videoFile r:link="rId1"/>
          </p:nvPr>
        </p:nvPicPr>
        <p:blipFill>
          <a:blip r:embed="rId3"/>
          <a:stretch>
            <a:fillRect/>
          </a:stretch>
        </p:blipFill>
        <p:spPr>
          <a:xfrm>
            <a:off x="83820" y="-1080135"/>
            <a:ext cx="12024360" cy="9018270"/>
          </a:xfrm>
          <a:prstGeom prst="rect">
            <a:avLst/>
          </a:prstGeom>
        </p:spPr>
      </p:pic>
    </p:spTree>
    <p:extLst>
      <p:ext uri="{BB962C8B-B14F-4D97-AF65-F5344CB8AC3E}">
        <p14:creationId xmlns:p14="http://schemas.microsoft.com/office/powerpoint/2010/main" val="22765117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7A1549-82ED-BCBE-4954-6D19077DD185}"/>
              </a:ext>
            </a:extLst>
          </p:cNvPr>
          <p:cNvSpPr>
            <a:spLocks noGrp="1"/>
          </p:cNvSpPr>
          <p:nvPr>
            <p:ph type="title"/>
          </p:nvPr>
        </p:nvSpPr>
        <p:spPr/>
        <p:txBody>
          <a:bodyPr/>
          <a:lstStyle/>
          <a:p>
            <a:r>
              <a:rPr lang="en-US" dirty="0"/>
              <a:t>USET Climate Resilience 2023</a:t>
            </a:r>
          </a:p>
        </p:txBody>
      </p:sp>
      <p:sp>
        <p:nvSpPr>
          <p:cNvPr id="3" name="Content Placeholder 2">
            <a:extLst>
              <a:ext uri="{FF2B5EF4-FFF2-40B4-BE49-F238E27FC236}">
                <a16:creationId xmlns:a16="http://schemas.microsoft.com/office/drawing/2014/main" xmlns="" id="{B50BE9CA-8A82-70EE-B0B1-FD024AAD1933}"/>
              </a:ext>
            </a:extLst>
          </p:cNvPr>
          <p:cNvSpPr>
            <a:spLocks noGrp="1"/>
          </p:cNvSpPr>
          <p:nvPr>
            <p:ph idx="1"/>
          </p:nvPr>
        </p:nvSpPr>
        <p:spPr>
          <a:xfrm>
            <a:off x="838200" y="1825625"/>
            <a:ext cx="6896449" cy="4363333"/>
          </a:xfrm>
        </p:spPr>
        <p:txBody>
          <a:bodyPr vert="horz" lIns="91440" tIns="45720" rIns="91440" bIns="45720" rtlCol="0" anchor="t">
            <a:normAutofit lnSpcReduction="10000"/>
          </a:bodyPr>
          <a:lstStyle/>
          <a:p>
            <a:pPr marL="0" indent="0">
              <a:buNone/>
            </a:pPr>
            <a:endParaRPr lang="en-US" sz="3200" dirty="0">
              <a:ea typeface="Calibri"/>
              <a:cs typeface="Calibri"/>
            </a:endParaRPr>
          </a:p>
          <a:p>
            <a:r>
              <a:rPr lang="en-US" sz="3200" dirty="0">
                <a:ea typeface="+mn-lt"/>
                <a:cs typeface="+mn-lt"/>
              </a:rPr>
              <a:t>USET Climate Program Web Page </a:t>
            </a:r>
            <a:r>
              <a:rPr lang="en-US" sz="3200" dirty="0">
                <a:ea typeface="+mn-lt"/>
                <a:cs typeface="+mn-lt"/>
                <a:hlinkClick r:id="rId2"/>
              </a:rPr>
              <a:t>Climate Change – United South &amp; Eastern Tribes (usetinc.org)</a:t>
            </a:r>
          </a:p>
          <a:p>
            <a:endParaRPr lang="en-US" sz="3200" dirty="0">
              <a:ea typeface="+mn-lt"/>
              <a:cs typeface="+mn-lt"/>
            </a:endParaRPr>
          </a:p>
          <a:p>
            <a:r>
              <a:rPr lang="en-US" sz="3200" dirty="0">
                <a:ea typeface="+mn-lt"/>
                <a:cs typeface="+mn-lt"/>
              </a:rPr>
              <a:t>USET-OERM Tribal Climate Resilience Camp July 10-14 </a:t>
            </a:r>
            <a:r>
              <a:rPr lang="en-US" sz="3200" dirty="0">
                <a:ea typeface="+mn-lt"/>
                <a:cs typeface="+mn-lt"/>
                <a:hlinkClick r:id="rId3"/>
              </a:rPr>
              <a:t>2023 USET Tribal Climate Resilience Camp – United South &amp; Eastern Tribes (usetinc.org)</a:t>
            </a:r>
            <a:endParaRPr lang="en-US" sz="3200" dirty="0">
              <a:ea typeface="+mn-lt"/>
              <a:cs typeface="+mn-lt"/>
            </a:endParaRPr>
          </a:p>
        </p:txBody>
      </p:sp>
      <p:pic>
        <p:nvPicPr>
          <p:cNvPr id="4" name="Picture 5" descr="Graphical user interface, website&#10;&#10;Description automatically generated">
            <a:extLst>
              <a:ext uri="{FF2B5EF4-FFF2-40B4-BE49-F238E27FC236}">
                <a16:creationId xmlns:a16="http://schemas.microsoft.com/office/drawing/2014/main" xmlns="" id="{B596D614-9632-4E45-B221-5C96926FCDC9}"/>
              </a:ext>
            </a:extLst>
          </p:cNvPr>
          <p:cNvPicPr>
            <a:picLocks noChangeAspect="1"/>
          </p:cNvPicPr>
          <p:nvPr/>
        </p:nvPicPr>
        <p:blipFill rotWithShape="1">
          <a:blip r:embed="rId4"/>
          <a:srcRect t="25000" r="57851" b="25466"/>
          <a:stretch/>
        </p:blipFill>
        <p:spPr>
          <a:xfrm>
            <a:off x="7843615" y="630389"/>
            <a:ext cx="3817724" cy="2997380"/>
          </a:xfrm>
          <a:prstGeom prst="rect">
            <a:avLst/>
          </a:prstGeom>
        </p:spPr>
      </p:pic>
      <p:grpSp>
        <p:nvGrpSpPr>
          <p:cNvPr id="8" name="Group 7">
            <a:extLst>
              <a:ext uri="{FF2B5EF4-FFF2-40B4-BE49-F238E27FC236}">
                <a16:creationId xmlns:a16="http://schemas.microsoft.com/office/drawing/2014/main" xmlns="" id="{2ED087C9-6F66-5966-CB30-3BCA3C97A482}"/>
              </a:ext>
            </a:extLst>
          </p:cNvPr>
          <p:cNvGrpSpPr/>
          <p:nvPr/>
        </p:nvGrpSpPr>
        <p:grpSpPr>
          <a:xfrm>
            <a:off x="7782748" y="3762706"/>
            <a:ext cx="2055394" cy="2611488"/>
            <a:chOff x="7780421" y="3880184"/>
            <a:chExt cx="2055394" cy="2611488"/>
          </a:xfrm>
        </p:grpSpPr>
        <p:sp>
          <p:nvSpPr>
            <p:cNvPr id="9" name="Rectangle 8">
              <a:extLst>
                <a:ext uri="{FF2B5EF4-FFF2-40B4-BE49-F238E27FC236}">
                  <a16:creationId xmlns:a16="http://schemas.microsoft.com/office/drawing/2014/main" xmlns="" id="{C50AF860-A453-FCD9-DD79-5B6935C1B5C8}"/>
                </a:ext>
              </a:extLst>
            </p:cNvPr>
            <p:cNvSpPr/>
            <p:nvPr/>
          </p:nvSpPr>
          <p:spPr>
            <a:xfrm>
              <a:off x="7780421" y="3880184"/>
              <a:ext cx="2055394" cy="252663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Box 3">
              <a:extLst>
                <a:ext uri="{FF2B5EF4-FFF2-40B4-BE49-F238E27FC236}">
                  <a16:creationId xmlns:a16="http://schemas.microsoft.com/office/drawing/2014/main" xmlns="" id="{D1AC8B0B-CD2C-620E-98C3-EA431FF151AD}"/>
                </a:ext>
              </a:extLst>
            </p:cNvPr>
            <p:cNvSpPr txBox="1"/>
            <p:nvPr/>
          </p:nvSpPr>
          <p:spPr>
            <a:xfrm>
              <a:off x="7850604" y="5845341"/>
              <a:ext cx="1925052"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ea typeface="Calibri"/>
                  <a:cs typeface="Calibri"/>
                </a:rPr>
                <a:t>Scan to Register for the Camp</a:t>
              </a:r>
            </a:p>
          </p:txBody>
        </p:sp>
        <p:pic>
          <p:nvPicPr>
            <p:cNvPr id="11" name="Picture 10" descr="Qr code&#10;&#10;Description automatically generated">
              <a:extLst>
                <a:ext uri="{FF2B5EF4-FFF2-40B4-BE49-F238E27FC236}">
                  <a16:creationId xmlns:a16="http://schemas.microsoft.com/office/drawing/2014/main" xmlns="" id="{65A5852A-2A8A-9D19-2BCE-E302AB9B535A}"/>
                </a:ext>
              </a:extLst>
            </p:cNvPr>
            <p:cNvPicPr>
              <a:picLocks noChangeAspect="1"/>
            </p:cNvPicPr>
            <p:nvPr/>
          </p:nvPicPr>
          <p:blipFill>
            <a:blip r:embed="rId5"/>
            <a:stretch>
              <a:fillRect/>
            </a:stretch>
          </p:blipFill>
          <p:spPr>
            <a:xfrm>
              <a:off x="7852609" y="3942347"/>
              <a:ext cx="1931069" cy="1941095"/>
            </a:xfrm>
            <a:prstGeom prst="rect">
              <a:avLst/>
            </a:prstGeom>
            <a:ln>
              <a:solidFill>
                <a:schemeClr val="tx1"/>
              </a:solidFill>
            </a:ln>
          </p:spPr>
        </p:pic>
      </p:grpSp>
    </p:spTree>
    <p:extLst>
      <p:ext uri="{BB962C8B-B14F-4D97-AF65-F5344CB8AC3E}">
        <p14:creationId xmlns:p14="http://schemas.microsoft.com/office/powerpoint/2010/main" val="18118947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ct.2020 Light Blue USE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t.2020 Light Blue USET Theme" id="{55B136B8-83CE-4383-AD7B-9D603F38C77D}" vid="{41866FED-4E50-4308-B31A-4ED5529889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96A982A6C659448567CC6CA41411F2" ma:contentTypeVersion="16" ma:contentTypeDescription="Create a new document." ma:contentTypeScope="" ma:versionID="0ea6fa50a4c712bcb139751b0a75c429">
  <xsd:schema xmlns:xsd="http://www.w3.org/2001/XMLSchema" xmlns:xs="http://www.w3.org/2001/XMLSchema" xmlns:p="http://schemas.microsoft.com/office/2006/metadata/properties" xmlns:ns2="f2889b51-490c-4d8d-8c92-3729bb1366d6" xmlns:ns3="e16f60fc-b763-4c33-ba38-b48775002fdf" targetNamespace="http://schemas.microsoft.com/office/2006/metadata/properties" ma:root="true" ma:fieldsID="9f462c447d9a742e03bbd00b648883d1" ns2:_="" ns3:_="">
    <xsd:import namespace="f2889b51-490c-4d8d-8c92-3729bb1366d6"/>
    <xsd:import namespace="e16f60fc-b763-4c33-ba38-b48775002fd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889b51-490c-4d8d-8c92-3729bb1366d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7bd2639-cbec-42e8-979c-e3439024fad2}" ma:internalName="TaxCatchAll" ma:showField="CatchAllData" ma:web="f2889b51-490c-4d8d-8c92-3729bb1366d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16f60fc-b763-4c33-ba38-b48775002fd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af19ec-a668-4552-ace9-6f8170b00e34"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16f60fc-b763-4c33-ba38-b48775002fdf">
      <Terms xmlns="http://schemas.microsoft.com/office/infopath/2007/PartnerControls"/>
    </lcf76f155ced4ddcb4097134ff3c332f>
    <TaxCatchAll xmlns="f2889b51-490c-4d8d-8c92-3729bb1366d6" xsi:nil="true"/>
  </documentManagement>
</p:properties>
</file>

<file path=customXml/itemProps1.xml><?xml version="1.0" encoding="utf-8"?>
<ds:datastoreItem xmlns:ds="http://schemas.openxmlformats.org/officeDocument/2006/customXml" ds:itemID="{2F599978-1E55-4D09-8049-B4665FEA1CCB}">
  <ds:schemaRefs>
    <ds:schemaRef ds:uri="http://schemas.microsoft.com/office/2006/metadata/contentType"/>
    <ds:schemaRef ds:uri="http://schemas.microsoft.com/office/2006/metadata/properties/metaAttributes"/>
    <ds:schemaRef ds:uri="http://www.w3.org/2000/xmlns/"/>
    <ds:schemaRef ds:uri="http://www.w3.org/2001/XMLSchema"/>
    <ds:schemaRef ds:uri="f2889b51-490c-4d8d-8c92-3729bb1366d6"/>
    <ds:schemaRef ds:uri="e16f60fc-b763-4c33-ba38-b48775002fdf"/>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51C5DA-1D6E-42BF-BE10-254E1BE73C38}">
  <ds:schemaRefs>
    <ds:schemaRef ds:uri="http://schemas.microsoft.com/sharepoint/v3/contenttype/forms"/>
  </ds:schemaRefs>
</ds:datastoreItem>
</file>

<file path=customXml/itemProps3.xml><?xml version="1.0" encoding="utf-8"?>
<ds:datastoreItem xmlns:ds="http://schemas.openxmlformats.org/officeDocument/2006/customXml" ds:itemID="{14C049B5-CEFD-4FE4-993A-21FA85F09A1A}">
  <ds:schemaRefs>
    <ds:schemaRef ds:uri="http://schemas.microsoft.com/office/2006/metadata/properties"/>
    <ds:schemaRef ds:uri="http://www.w3.org/2000/xmlns/"/>
    <ds:schemaRef ds:uri="e16f60fc-b763-4c33-ba38-b48775002fdf"/>
    <ds:schemaRef ds:uri="http://schemas.microsoft.com/office/infopath/2007/PartnerControls"/>
    <ds:schemaRef ds:uri="f2889b51-490c-4d8d-8c92-3729bb1366d6"/>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
  <TotalTime>850</TotalTime>
  <Words>448</Words>
  <Application>Microsoft Office PowerPoint</Application>
  <PresentationFormat>Widescreen</PresentationFormat>
  <Paragraphs>60</Paragraphs>
  <Slides>10</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Lato</vt:lpstr>
      <vt:lpstr>Times New Roman</vt:lpstr>
      <vt:lpstr>Oct.2020 Light Blue USET Theme</vt:lpstr>
      <vt:lpstr>USET Tribal Climate Resilience Program</vt:lpstr>
      <vt:lpstr>USET Tribal Climate Resilience Program</vt:lpstr>
      <vt:lpstr>Liaison support: CASC Tribal Engagement Strategy Planning</vt:lpstr>
      <vt:lpstr>PowerPoint Presentation</vt:lpstr>
      <vt:lpstr>PowerPoint Presentation</vt:lpstr>
      <vt:lpstr>Technical Support: USET Forest and Wetlands Webinar Training Series</vt:lpstr>
      <vt:lpstr>Technical Support: Climate Camps</vt:lpstr>
      <vt:lpstr>PowerPoint Presentation</vt:lpstr>
      <vt:lpstr>PowerPoint Presentation</vt:lpstr>
      <vt:lpstr>USET Climate Resilience 2023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USET Tribal Climate Resilience Program</dc:title>
  <dc:creator>Steph Courtney</dc:creator>
  <cp:lastModifiedBy>USET</cp:lastModifiedBy>
  <cp:revision>153</cp:revision>
  <dcterms:created xsi:type="dcterms:W3CDTF">2022-11-08T17:20:10Z</dcterms:created>
  <dcterms:modified xsi:type="dcterms:W3CDTF">2023-06-15T19:17:58Z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0x0101001096A982A6C659448567CC6CA41411F2</vt:lpwstr>
  </property>
  <property fmtid="{D5CDD505-2E9C-101B-9397-08002B2CF9AE}" pid="3" name="MediaServiceImageTags">
    <vt:lpwstr/>
  </property>
</Properties>
</file>