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71" r:id="rId3"/>
    <p:sldId id="332" r:id="rId4"/>
    <p:sldId id="304" r:id="rId5"/>
    <p:sldId id="319" r:id="rId6"/>
    <p:sldId id="320" r:id="rId7"/>
    <p:sldId id="305" r:id="rId8"/>
    <p:sldId id="268" r:id="rId9"/>
    <p:sldId id="307" r:id="rId10"/>
    <p:sldId id="324" r:id="rId11"/>
    <p:sldId id="328" r:id="rId12"/>
    <p:sldId id="326" r:id="rId13"/>
    <p:sldId id="329" r:id="rId14"/>
    <p:sldId id="330" r:id="rId15"/>
    <p:sldId id="33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1447C8-3CB3-9136-7F44-61EE5E6624E4}" name="Bernice Jordan" initials="BJ" userId="S::bjordan@usetinc.org::036631f7-7df3-40b1-8553-13a6e19738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E94AF0-39B8-4885-8C1A-B177EF45CB62}" v="22" dt="2023-06-08T20:14:31.146"/>
    <p1510:client id="{54711014-3659-4E54-B3D3-49E4DF91B5A9}" v="1" dt="2023-06-09T16:34:04.0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54650-5035-4118-AD90-D1A360CA8882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B9477-E43F-45F9-9402-0F8EFF7CA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03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05:08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07F5E-1248-0D41-AA81-B50EA45314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26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Amanda / Jessie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Map from Nov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CAA6E-92AE-4D54-A4C8-524169EB53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32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B9477-E43F-45F9-9402-0F8EFF7CA7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40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2A120F-2E2E-4DD8-A46C-4D82050A5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A85C4F0-C346-4ECD-A58F-E5D0B66E9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829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547F5B-3DB9-4410-87B0-D51B99498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5B8E7F-F7A8-42CD-8E1C-31777CA0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6933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035578-ED95-42AC-B25E-289DE47E6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0191CD-FAA2-441D-90B9-2D3304E56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851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1FE868-488B-46A1-9F5E-DDD7BABD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3299F4-B8AE-44D1-BEE1-393BF7A78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66C1612-A506-4700-8617-02DA244F3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063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5D5F74-0451-4A48-9604-1ED9C4A3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A71FC9A-724B-40EC-B29D-CE0157F2B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22A7CDA-C498-43FD-89F9-9ABF3FE80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E11F2AB-BD46-4F3F-8AC8-2AFF27A01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E79DC3F-585A-492C-A9BB-65867FD5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5751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E51ADD-B849-45C0-9AB8-6AEBF6BD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428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00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0E0790-0767-41E9-9111-6FC4D9FE8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CF26E5-A6A0-4E1B-A8B1-6A2E9500C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56EB8B2-A32F-4033-B391-5C0FC2944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9252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55AD07-C192-4D0E-9970-187D9DEE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CE5304D-8FDC-47FE-A53A-CB1403506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E4A6A3E-3C11-43C6-80DB-2B39233C9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47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A29742-2D76-498E-AA90-1C3ED3F1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087427-75FF-490C-9486-199112C56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575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29131B2-C4B9-4A35-8E4B-C09F3B118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B1B959F-0249-4EFC-9D12-18F3E742D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452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xmlns="" id="{251B38CA-2DF8-EE2B-3603-B0B868FFEA1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" r="88009"/>
          <a:stretch/>
        </p:blipFill>
        <p:spPr>
          <a:xfrm rot="10800000">
            <a:off x="0" y="0"/>
            <a:ext cx="786653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CC400D6-9F2E-4CED-A61E-5254B2459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638DE1-20AE-4B32-BED1-9677A6D53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E6C5B913-0094-4A6F-9685-04B2B2E6DBAD}"/>
              </a:ext>
            </a:extLst>
          </p:cNvPr>
          <p:cNvSpPr txBox="1">
            <a:spLocks/>
          </p:cNvSpPr>
          <p:nvPr/>
        </p:nvSpPr>
        <p:spPr>
          <a:xfrm>
            <a:off x="3763474" y="6311900"/>
            <a:ext cx="4665052" cy="36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400" b="1" i="1" kern="1200">
                <a:solidFill>
                  <a:srgbClr val="C81B2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Because there is Strength in Unity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5E9977-2DA8-47C0-AA13-9CA5A378CED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8316" y="432422"/>
            <a:ext cx="1190967" cy="119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5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XHhbeRJudY4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492306-D1AC-44DF-B5A9-057EFFA0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13" y="606973"/>
            <a:ext cx="3832808" cy="2822027"/>
          </a:xfrm>
          <a:noFill/>
        </p:spPr>
        <p:txBody>
          <a:bodyPr vert="horz" lIns="68580" tIns="34290" rIns="68580" bIns="34290" rtlCol="0" anchor="t">
            <a:normAutofit fontScale="90000"/>
          </a:bodyPr>
          <a:lstStyle/>
          <a:p>
            <a:pPr algn="ctr"/>
            <a:r>
              <a:rPr lang="en-US" sz="1800" b="1" kern="1200">
                <a:solidFill>
                  <a:schemeClr val="tx2">
                    <a:lumMod val="75000"/>
                  </a:schemeClr>
                </a:solidFill>
                <a:latin typeface="Baskerville Old Face"/>
              </a:rPr>
              <a:t>Welcome </a:t>
            </a:r>
            <a:r>
              <a:rPr lang="en-US" sz="1800" b="1" kern="1200">
                <a:latin typeface="Baskerville Old Face" panose="02020602080505020303" pitchFamily="18" charset="0"/>
              </a:rPr>
              <a:t/>
            </a:r>
            <a:br>
              <a:rPr lang="en-US" sz="1800" b="1" kern="1200">
                <a:latin typeface="Baskerville Old Face" panose="02020602080505020303" pitchFamily="18" charset="0"/>
              </a:rPr>
            </a:br>
            <a:r>
              <a:rPr lang="en-US" sz="1800" b="1" kern="1200">
                <a:solidFill>
                  <a:schemeClr val="tx2">
                    <a:lumMod val="75000"/>
                  </a:schemeClr>
                </a:solidFill>
                <a:latin typeface="Baskerville Old Face"/>
              </a:rPr>
              <a:t>to</a:t>
            </a:r>
            <a:r>
              <a:rPr lang="en-US" sz="2750" b="1" kern="1200">
                <a:latin typeface="Baskerville Old Face" panose="02020602080505020303" pitchFamily="18" charset="0"/>
              </a:rPr>
              <a:t/>
            </a:r>
            <a:br>
              <a:rPr lang="en-US" sz="2750" b="1" kern="1200">
                <a:latin typeface="Baskerville Old Face" panose="02020602080505020303" pitchFamily="18" charset="0"/>
              </a:rPr>
            </a:br>
            <a:r>
              <a:rPr lang="en-US" sz="3000" b="1" kern="1200">
                <a:solidFill>
                  <a:srgbClr val="741112"/>
                </a:solidFill>
                <a:latin typeface="Baskerville Old Face"/>
              </a:rPr>
              <a:t>Reclaiming Native Psychological Brilliance</a:t>
            </a:r>
            <a:r>
              <a:rPr lang="en-US" sz="3000" b="1">
                <a:solidFill>
                  <a:srgbClr val="741112"/>
                </a:solidFill>
                <a:latin typeface="Baskerville Old Face"/>
              </a:rPr>
              <a:t> Behavioral Health ECHO Series</a:t>
            </a:r>
            <a:r>
              <a:rPr lang="en-US" sz="2750" b="1" kern="1200">
                <a:latin typeface="Baskerville Old Face" panose="02020602080505020303" pitchFamily="18" charset="0"/>
              </a:rPr>
              <a:t/>
            </a:r>
            <a:br>
              <a:rPr lang="en-US" sz="2750" b="1" kern="1200">
                <a:latin typeface="Baskerville Old Face" panose="02020602080505020303" pitchFamily="18" charset="0"/>
              </a:rPr>
            </a:br>
            <a:r>
              <a:rPr lang="en-US" sz="2750" b="1" kern="1200">
                <a:latin typeface="Baskerville Old Face" panose="02020602080505020303" pitchFamily="18" charset="0"/>
              </a:rPr>
              <a:t/>
            </a:r>
            <a:br>
              <a:rPr lang="en-US" sz="2750" b="1" kern="1200">
                <a:latin typeface="Baskerville Old Face" panose="02020602080505020303" pitchFamily="18" charset="0"/>
              </a:rPr>
            </a:br>
            <a:endParaRPr lang="en-US" sz="1800" i="1" kern="1200">
              <a:solidFill>
                <a:schemeClr val="tx2"/>
              </a:solidFill>
              <a:latin typeface="Baskerville Old Fac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FFDB0E-E8AA-4D2C-8037-531C892AB7DA}"/>
              </a:ext>
            </a:extLst>
          </p:cNvPr>
          <p:cNvSpPr txBox="1"/>
          <p:nvPr/>
        </p:nvSpPr>
        <p:spPr>
          <a:xfrm>
            <a:off x="1516222" y="4676565"/>
            <a:ext cx="3247802" cy="1376763"/>
          </a:xfrm>
          <a:prstGeom prst="rect">
            <a:avLst/>
          </a:prstGeom>
          <a:noFill/>
        </p:spPr>
        <p:txBody>
          <a:bodyPr vert="horz" lIns="68580" tIns="34290" rIns="68580" bIns="3429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2100" b="1" dirty="0">
                <a:solidFill>
                  <a:schemeClr val="tx2"/>
                </a:solidFill>
                <a:latin typeface="Baskerville Old Face" panose="02020602080505020303" pitchFamily="18" charset="0"/>
              </a:rPr>
              <a:t>One World (We Are One)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13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Produced by </a:t>
            </a:r>
            <a:r>
              <a:rPr lang="en-US" sz="135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IllumiNative</a:t>
            </a:r>
            <a:r>
              <a:rPr lang="en-US" sz="13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 and Native artists to demonstrate through song and dance the richness, diversity, and beauty of Indian Country</a:t>
            </a:r>
          </a:p>
        </p:txBody>
      </p:sp>
      <p:pic>
        <p:nvPicPr>
          <p:cNvPr id="6" name="XHhbeRJudY4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45621" y="1771098"/>
            <a:ext cx="7027637" cy="395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4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81"/>
    </mc:Choice>
    <mc:Fallback xmlns="">
      <p:transition spd="slow" advTm="7468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C489DE-E957-48E8-9D80-D0C4C88C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n-lt"/>
                <a:cs typeface="Calibri Light"/>
              </a:rPr>
              <a:t>Reclaiming Native Psychological Brilliance Indian Country ECHO "Reach"</a:t>
            </a:r>
          </a:p>
        </p:txBody>
      </p:sp>
      <p:pic>
        <p:nvPicPr>
          <p:cNvPr id="5" name="Content Placeholder 4" descr="Map, scatter chart&#10;&#10;Description automatically generated">
            <a:extLst>
              <a:ext uri="{FF2B5EF4-FFF2-40B4-BE49-F238E27FC236}">
                <a16:creationId xmlns:a16="http://schemas.microsoft.com/office/drawing/2014/main" xmlns="" id="{0203C40F-B25D-695A-BE54-A439C2E16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842" y="1659285"/>
            <a:ext cx="7116316" cy="457823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03197CC-0C59-6714-860D-96FFA42158E0}"/>
              </a:ext>
            </a:extLst>
          </p:cNvPr>
          <p:cNvSpPr txBox="1"/>
          <p:nvPr/>
        </p:nvSpPr>
        <p:spPr>
          <a:xfrm>
            <a:off x="750481" y="1742412"/>
            <a:ext cx="2605436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cs typeface="Segoe UI"/>
              </a:rPr>
              <a:t>January 22 – November 22:​</a:t>
            </a:r>
          </a:p>
          <a:p>
            <a:endParaRPr lang="en-US" sz="1600" b="1" dirty="0">
              <a:cs typeface="Segoe UI"/>
            </a:endParaRPr>
          </a:p>
          <a:p>
            <a:pPr>
              <a:buChar char="•"/>
            </a:pPr>
            <a:r>
              <a:rPr lang="en-US" sz="1600" b="1" dirty="0">
                <a:cs typeface="Arial"/>
              </a:rPr>
              <a:t>Over 1500 registrants​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Registrants by month ranged from 317 to 486 people per month​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Number of actual attendees ranged from 112 to 200 people/month​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Number of post-views ranged from 57 to 721​</a:t>
            </a:r>
          </a:p>
          <a:p>
            <a:pPr>
              <a:buChar char="•"/>
            </a:pPr>
            <a:endParaRPr lang="en-US" sz="1600" b="1" dirty="0">
              <a:cs typeface="Arial"/>
            </a:endParaRPr>
          </a:p>
          <a:p>
            <a:pPr algn="ctr"/>
            <a:r>
              <a:rPr lang="en-US" sz="1600" b="1" i="1" dirty="0">
                <a:cs typeface="Segoe UI"/>
              </a:rPr>
              <a:t>Registrants represented at least 372 Tribal Nations</a:t>
            </a:r>
            <a:r>
              <a:rPr lang="en-US" sz="1600" dirty="0">
                <a:cs typeface="Segoe UI"/>
              </a:rPr>
              <a:t>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92C80B-53DC-67AB-72F1-2C0A5450D5AF}"/>
              </a:ext>
            </a:extLst>
          </p:cNvPr>
          <p:cNvSpPr txBox="1"/>
          <p:nvPr/>
        </p:nvSpPr>
        <p:spPr>
          <a:xfrm>
            <a:off x="9590170" y="1659285"/>
            <a:ext cx="274320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dirty="0">
              <a:cs typeface="Arial"/>
            </a:endParaRPr>
          </a:p>
          <a:p>
            <a:pPr>
              <a:buChar char="•"/>
            </a:pPr>
            <a:r>
              <a:rPr lang="en-US" sz="1600" b="1" dirty="0">
                <a:cs typeface="Arial"/>
              </a:rPr>
              <a:t>52 federal and state partner organizations​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99 Native organizations​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84 schools and universities​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117 hospitals, health clinics, and treatment centers​</a:t>
            </a:r>
          </a:p>
          <a:p>
            <a:pPr>
              <a:buChar char="•"/>
            </a:pPr>
            <a:r>
              <a:rPr lang="en-US" sz="1600" b="1" dirty="0">
                <a:cs typeface="Arial"/>
              </a:rPr>
              <a:t>All 12 of the Tribal Epidemiology Centers​</a:t>
            </a:r>
          </a:p>
        </p:txBody>
      </p:sp>
      <p:pic>
        <p:nvPicPr>
          <p:cNvPr id="6" name="reclaiming slide 2">
            <a:hlinkClick r:id="" action="ppaction://media"/>
            <a:extLst>
              <a:ext uri="{FF2B5EF4-FFF2-40B4-BE49-F238E27FC236}">
                <a16:creationId xmlns:a16="http://schemas.microsoft.com/office/drawing/2014/main" xmlns="" id="{11CA089A-9DE3-8F1F-D150-5B6588A720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8848" y="572054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3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82"/>
    </mc:Choice>
    <mc:Fallback xmlns="">
      <p:transition spd="slow" advTm="35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xmlns="" id="{8F4314B5-84CA-656D-B531-C687F04E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6" y="365125"/>
            <a:ext cx="10277474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Chief Marilynn “Lynn” (Many Hearts) </a:t>
            </a:r>
            <a:r>
              <a:rPr lang="en-US" sz="4000" b="1" dirty="0" err="1"/>
              <a:t>Malerba</a:t>
            </a:r>
            <a:endParaRPr lang="en-US" sz="4000" b="1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897E4996-8770-E8F4-C895-A0B4CB8833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t="909" r="-1" b="21098"/>
          <a:stretch/>
        </p:blipFill>
        <p:spPr>
          <a:xfrm>
            <a:off x="838200" y="1559293"/>
            <a:ext cx="5181600" cy="4617670"/>
          </a:xfrm>
          <a:noFill/>
        </p:spPr>
      </p:pic>
      <p:sp>
        <p:nvSpPr>
          <p:cNvPr id="32" name="Content Placeholder 3">
            <a:extLst>
              <a:ext uri="{FF2B5EF4-FFF2-40B4-BE49-F238E27FC236}">
                <a16:creationId xmlns:a16="http://schemas.microsoft.com/office/drawing/2014/main" xmlns="" id="{E7136D03-7DBE-B093-8BA4-B652A03B5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7950" y="4681509"/>
            <a:ext cx="5181600" cy="1004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Kickoff to the Inaugural Reclaiming Native Psychological series, blessing.  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2" name="reclaiming slide 3">
            <a:hlinkClick r:id="" action="ppaction://media"/>
            <a:extLst>
              <a:ext uri="{FF2B5EF4-FFF2-40B4-BE49-F238E27FC236}">
                <a16:creationId xmlns:a16="http://schemas.microsoft.com/office/drawing/2014/main" xmlns="" id="{B8F225F2-A537-1095-2A4B-B8BF4B6EE8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4137" y="63404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5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70"/>
    </mc:Choice>
    <mc:Fallback xmlns="">
      <p:transition spd="slow" advTm="30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40ED00-723B-462A-B71C-213EC46E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349" y="1166270"/>
            <a:ext cx="4402871" cy="683315"/>
          </a:xfrm>
        </p:spPr>
        <p:txBody>
          <a:bodyPr anchor="b"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</a:rPr>
              <a:t>January 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81A14-3A99-439D-BB61-FFF6AF92C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341" y="1794631"/>
            <a:ext cx="5092889" cy="36477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/>
              <a:t>Introduction to “Reclaiming Native Psychological Brilliance” series</a:t>
            </a: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100" dirty="0">
                <a:ea typeface="Calibri" panose="020F0502020204030204" pitchFamily="34" charset="0"/>
                <a:cs typeface="Times New Roman"/>
              </a:rPr>
              <a:t>Holly Echo-Hawk, MSc (</a:t>
            </a:r>
            <a:r>
              <a:rPr lang="en-US" sz="2100" dirty="0">
                <a:effectLst/>
                <a:ea typeface="Calibri" panose="020F0502020204030204" pitchFamily="34" charset="0"/>
                <a:cs typeface="Times New Roman"/>
              </a:rPr>
              <a:t>Pawnee)</a:t>
            </a:r>
          </a:p>
          <a:p>
            <a:pPr marL="0" indent="0">
              <a:buNone/>
            </a:pPr>
            <a:r>
              <a:rPr lang="en-US" sz="2100" dirty="0"/>
              <a:t>Tribal Behavioral Health Subject Matter Expert (SME) for:</a:t>
            </a:r>
            <a:endParaRPr lang="en-US" sz="2100" dirty="0">
              <a:cs typeface="Calibri"/>
            </a:endParaRPr>
          </a:p>
          <a:p>
            <a:pPr marL="0" indent="0">
              <a:buNone/>
            </a:pPr>
            <a:r>
              <a:rPr lang="en-US" sz="2100" dirty="0"/>
              <a:t>New England Mental Health Technology Center (MHTTC) and C4 Innovations</a:t>
            </a:r>
            <a:endParaRPr lang="en-US" sz="2100" dirty="0">
              <a:cs typeface="Calibri"/>
            </a:endParaRPr>
          </a:p>
          <a:p>
            <a:pPr marL="0" indent="0">
              <a:buNone/>
            </a:pPr>
            <a:r>
              <a:rPr lang="en-US" sz="2100" dirty="0">
                <a:cs typeface="Calibri"/>
              </a:rPr>
              <a:t>Kauffman and Associates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cs typeface="Calibri"/>
              </a:rPr>
              <a:t>Opioid Response Network</a:t>
            </a: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  <a:cs typeface="Calibri" panose="020F0502020204030204"/>
            </a:endParaRPr>
          </a:p>
        </p:txBody>
      </p:sp>
      <p:pic>
        <p:nvPicPr>
          <p:cNvPr id="9" name="Picture 8" descr="A picture containing text, person, posing&#10;&#10;Description automatically generated">
            <a:extLst>
              <a:ext uri="{FF2B5EF4-FFF2-40B4-BE49-F238E27FC236}">
                <a16:creationId xmlns:a16="http://schemas.microsoft.com/office/drawing/2014/main" xmlns="" id="{37196FBD-D8FF-46EA-84C2-C72D23722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30" y="1061546"/>
            <a:ext cx="4791855" cy="4714797"/>
          </a:xfrm>
          <a:prstGeom prst="rect">
            <a:avLst/>
          </a:prstGeom>
        </p:spPr>
      </p:pic>
      <p:pic>
        <p:nvPicPr>
          <p:cNvPr id="4" name="reclaiming slide 4">
            <a:hlinkClick r:id="" action="ppaction://media"/>
            <a:extLst>
              <a:ext uri="{FF2B5EF4-FFF2-40B4-BE49-F238E27FC236}">
                <a16:creationId xmlns:a16="http://schemas.microsoft.com/office/drawing/2014/main" xmlns="" id="{73D865CB-24E7-D77C-3869-D9D40670AE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2915" y="577634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83"/>
    </mc:Choice>
    <mc:Fallback xmlns="">
      <p:transition spd="slow" advTm="57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xmlns="" id="{1EC7B856-DBBF-4FA4-9535-DF91B0E718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890" y="3139370"/>
            <a:ext cx="2605311" cy="26548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40ED00-723B-462A-B71C-213EC46E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531" y="1100565"/>
            <a:ext cx="4272242" cy="732594"/>
          </a:xfrm>
        </p:spPr>
        <p:txBody>
          <a:bodyPr anchor="b"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</a:rPr>
              <a:t>February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81A14-3A99-439D-BB61-FFF6AF92C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73" y="1909191"/>
            <a:ext cx="6205031" cy="378981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b="1" dirty="0"/>
              <a:t>Nurturing Psychological Brilliance and Resilience in Native Youth</a:t>
            </a:r>
          </a:p>
          <a:p>
            <a:pPr marL="0" indent="0">
              <a:buNone/>
            </a:pPr>
            <a:endParaRPr lang="en-US" sz="3800" dirty="0"/>
          </a:p>
          <a:p>
            <a:pPr marL="0" indent="0">
              <a:buNone/>
            </a:pP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Indigenous Education, Inc. (</a:t>
            </a:r>
            <a:r>
              <a:rPr lang="en-US" sz="3800" dirty="0" err="1">
                <a:ea typeface="Calibri" panose="020F0502020204030204" pitchFamily="34" charset="0"/>
                <a:cs typeface="Times New Roman" panose="02020603050405020304" pitchFamily="18" charset="0"/>
              </a:rPr>
              <a:t>Cobell</a:t>
            </a: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    Melvin Monette-Barajas</a:t>
            </a:r>
            <a:r>
              <a:rPr lang="en-US" sz="3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(Turtle Mountain Band of                     	Chippawa Indians)</a:t>
            </a:r>
          </a:p>
          <a:p>
            <a:pPr marL="0" indent="0">
              <a:buNone/>
            </a:pP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800" dirty="0" err="1">
                <a:ea typeface="Calibri" panose="020F0502020204030204" pitchFamily="34" charset="0"/>
                <a:cs typeface="Times New Roman" panose="02020603050405020304" pitchFamily="18" charset="0"/>
              </a:rPr>
              <a:t>Maloni</a:t>
            </a: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 Fox (Mandan, Hidatsa, Arikara Nation)</a:t>
            </a:r>
          </a:p>
          <a:p>
            <a:pPr marL="0" indent="0">
              <a:buNone/>
            </a:pPr>
            <a:endParaRPr lang="en-US" sz="3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Indi-gen(</a:t>
            </a:r>
            <a:r>
              <a:rPr lang="en-US" sz="3800" dirty="0" err="1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3800" dirty="0" err="1">
                <a:ea typeface="Calibri" panose="020F0502020204030204" pitchFamily="34" charset="0"/>
                <a:cs typeface="Times New Roman" panose="02020603050405020304" pitchFamily="18" charset="0"/>
              </a:rPr>
              <a:t>ous</a:t>
            </a:r>
            <a:r>
              <a:rPr lang="en-US" sz="3800" dirty="0">
                <a:ea typeface="Calibri" panose="020F0502020204030204" pitchFamily="34" charset="0"/>
                <a:cs typeface="Times New Roman" panose="02020603050405020304" pitchFamily="18" charset="0"/>
              </a:rPr>
              <a:t> Young Adults</a:t>
            </a:r>
          </a:p>
          <a:p>
            <a:pPr marL="0" indent="0">
              <a:buNone/>
            </a:pPr>
            <a:r>
              <a:rPr lang="en-US" sz="3800" dirty="0"/>
              <a:t>    Zoe Harris (Mashpee Wampanoag)</a:t>
            </a:r>
          </a:p>
          <a:p>
            <a:pPr marL="0" indent="0">
              <a:buNone/>
            </a:pPr>
            <a:r>
              <a:rPr lang="en-US" sz="3800" dirty="0"/>
              <a:t>    Johnny Buck (</a:t>
            </a:r>
            <a:r>
              <a:rPr lang="en-US" sz="3800" dirty="0" err="1"/>
              <a:t>Wanapum</a:t>
            </a:r>
            <a:r>
              <a:rPr lang="en-US" sz="3800" dirty="0"/>
              <a:t>/Yakama)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41D15339-D52D-4639-B564-FFA2F06CF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6904" y="529709"/>
            <a:ext cx="2714484" cy="292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eclaiming slide 5.1">
            <a:hlinkClick r:id="" action="ppaction://media"/>
            <a:extLst>
              <a:ext uri="{FF2B5EF4-FFF2-40B4-BE49-F238E27FC236}">
                <a16:creationId xmlns:a16="http://schemas.microsoft.com/office/drawing/2014/main" xmlns="" id="{65E461AB-AD21-6EA1-13F8-3AE0F1CFC6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19633" y="597673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277"/>
    </mc:Choice>
    <mc:Fallback xmlns="">
      <p:transition spd="slow" advTm="161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40ED00-723B-462A-B71C-213EC46E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897" y="2001075"/>
            <a:ext cx="4345721" cy="760494"/>
          </a:xfrm>
        </p:spPr>
        <p:txBody>
          <a:bodyPr anchor="b">
            <a:normAutofit/>
          </a:bodyPr>
          <a:lstStyle/>
          <a:p>
            <a:r>
              <a:rPr lang="en-US" sz="3800" b="1" dirty="0">
                <a:solidFill>
                  <a:srgbClr val="C00000"/>
                </a:solidFill>
              </a:rPr>
              <a:t>March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81A14-3A99-439D-BB61-FFF6AF92C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516" y="2761569"/>
            <a:ext cx="5178484" cy="295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Native influence on modern psychological theory and Impact of western world view on Indigenous behavioral health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Jeff King, PhD </a:t>
            </a:r>
          </a:p>
          <a:p>
            <a:pPr marL="0" indent="0">
              <a:buNone/>
            </a:pP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Muscogee (Creek) Nation of Oklahoma</a:t>
            </a:r>
          </a:p>
          <a:p>
            <a:pPr marL="0" indent="0">
              <a:buNone/>
            </a:pP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Professor, Western Washington University</a:t>
            </a:r>
            <a:endParaRPr lang="en-US" sz="2100" dirty="0"/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2E3D8A3-8269-49DC-A600-CEAFFCC679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r="187"/>
          <a:stretch/>
        </p:blipFill>
        <p:spPr bwMode="auto">
          <a:xfrm>
            <a:off x="6953743" y="1183188"/>
            <a:ext cx="3613866" cy="437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laiming slide 6">
            <a:hlinkClick r:id="" action="ppaction://media"/>
            <a:extLst>
              <a:ext uri="{FF2B5EF4-FFF2-40B4-BE49-F238E27FC236}">
                <a16:creationId xmlns:a16="http://schemas.microsoft.com/office/drawing/2014/main" xmlns="" id="{325EDAC6-4619-B6F9-4783-27309CBB97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07921" y="563932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80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71"/>
    </mc:Choice>
    <mc:Fallback xmlns="">
      <p:transition spd="slow" advTm="62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40ED00-723B-462A-B71C-213EC46E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25485"/>
            <a:ext cx="4800600" cy="719708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April 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81A14-3A99-439D-BB61-FFF6AF92C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145193"/>
            <a:ext cx="5295900" cy="371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Native help-declining and help-seeking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dirty="0"/>
              <a:t>Art Martinez, </a:t>
            </a:r>
            <a:r>
              <a:rPr lang="en-US" sz="2100" dirty="0" err="1"/>
              <a:t>Phd</a:t>
            </a:r>
            <a:r>
              <a:rPr lang="en-US" sz="2100" dirty="0"/>
              <a:t> (Chumash)</a:t>
            </a:r>
          </a:p>
          <a:p>
            <a:pPr marL="0" indent="0">
              <a:buNone/>
            </a:pPr>
            <a:r>
              <a:rPr lang="en-US" sz="2100" dirty="0"/>
              <a:t>Tribal psychologist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dirty="0"/>
              <a:t>Mike Duncan (</a:t>
            </a: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Maidu/ Wailaki / Wintun and Western Band Shoshone)       </a:t>
            </a:r>
          </a:p>
          <a:p>
            <a:pPr marL="0" indent="0">
              <a:buNone/>
            </a:pPr>
            <a:r>
              <a:rPr lang="en-US" sz="2100" dirty="0"/>
              <a:t>CEO, Native Dads Network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6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xmlns="" id="{AB0B5970-4238-46D4-B1ED-E06B4CB698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4466" y="3692070"/>
            <a:ext cx="3588640" cy="2377474"/>
          </a:xfrm>
          <a:prstGeom prst="rect">
            <a:avLst/>
          </a:prstGeom>
          <a:noFill/>
        </p:spPr>
      </p:pic>
      <p:pic>
        <p:nvPicPr>
          <p:cNvPr id="6" name="reclaiming slide 7">
            <a:hlinkClick r:id="" action="ppaction://media"/>
            <a:extLst>
              <a:ext uri="{FF2B5EF4-FFF2-40B4-BE49-F238E27FC236}">
                <a16:creationId xmlns:a16="http://schemas.microsoft.com/office/drawing/2014/main" xmlns="" id="{B7106167-3AB7-B3F8-D58F-CAAC4B9C8E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0536" y="6006470"/>
            <a:ext cx="304800" cy="304800"/>
          </a:xfrm>
          <a:prstGeom prst="rect">
            <a:avLst/>
          </a:prstGeom>
        </p:spPr>
      </p:pic>
      <p:pic>
        <p:nvPicPr>
          <p:cNvPr id="5" name="Content Placeholder 4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xmlns="" id="{9F12C329-A746-4789-BF54-EA76F8935F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78" t="1660" r="2336" b="2577"/>
          <a:stretch/>
        </p:blipFill>
        <p:spPr>
          <a:xfrm>
            <a:off x="8198998" y="1449419"/>
            <a:ext cx="2628216" cy="26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5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23"/>
    </mc:Choice>
    <mc:Fallback xmlns="">
      <p:transition spd="slow" advTm="59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073" y="352349"/>
            <a:ext cx="4869927" cy="863201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May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97" y="1215550"/>
            <a:ext cx="4869926" cy="4321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Native Trauma Layers and 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Post-Traumatic Growth</a:t>
            </a:r>
          </a:p>
          <a:p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Dolores 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BigFoot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, PhD (Caddo)</a:t>
            </a: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Director of Project Making Medicine (1994-current) tribal expertise in cultural adaptation of Trauma treatment approaches </a:t>
            </a:r>
          </a:p>
          <a:p>
            <a:pPr marL="0" indent="0">
              <a:buNone/>
            </a:pP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Susan Schmidt, PhD , Counseling Psychologist</a:t>
            </a: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Project Making Medicine trainer and clinical supervision</a:t>
            </a:r>
          </a:p>
        </p:txBody>
      </p:sp>
      <p:pic>
        <p:nvPicPr>
          <p:cNvPr id="2050" name="Picture 2" descr="BigFoot, Dolores Subia">
            <a:extLst>
              <a:ext uri="{FF2B5EF4-FFF2-40B4-BE49-F238E27FC236}">
                <a16:creationId xmlns:a16="http://schemas.microsoft.com/office/drawing/2014/main" xmlns="" id="{4A9DF97A-F020-4B47-9B47-E1E7F18C4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5446" y="829851"/>
            <a:ext cx="2148558" cy="278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chmidt, Susan">
            <a:extLst>
              <a:ext uri="{FF2B5EF4-FFF2-40B4-BE49-F238E27FC236}">
                <a16:creationId xmlns:a16="http://schemas.microsoft.com/office/drawing/2014/main" xmlns="" id="{4D03E9CD-E361-4631-AEE9-C0664DFD9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7522" y="3186229"/>
            <a:ext cx="2148556" cy="278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laiming slide 8">
            <a:hlinkClick r:id="" action="ppaction://media"/>
            <a:extLst>
              <a:ext uri="{FF2B5EF4-FFF2-40B4-BE49-F238E27FC236}">
                <a16:creationId xmlns:a16="http://schemas.microsoft.com/office/drawing/2014/main" xmlns="" id="{732F0505-3979-582A-6EF2-059CBDFF67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7645" y="620085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65"/>
    </mc:Choice>
    <mc:Fallback xmlns="">
      <p:transition spd="slow" advTm="78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963" y="1629217"/>
            <a:ext cx="4800600" cy="774463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June 28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05" y="2298095"/>
            <a:ext cx="4800600" cy="371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Sacred Trust: Assessment and diagnosis through Indigenous lens</a:t>
            </a:r>
          </a:p>
          <a:p>
            <a:pPr marL="0" indent="0">
              <a:buNone/>
            </a:pP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Jeff King (Muscogee) , Western Washington University </a:t>
            </a:r>
          </a:p>
          <a:p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Danica Love Brown (Choctaw), NW Portland Area Indian Health Board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2C10FD19-74F5-876D-4C01-93634062D3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r="187"/>
          <a:stretch/>
        </p:blipFill>
        <p:spPr bwMode="auto">
          <a:xfrm>
            <a:off x="6503921" y="823692"/>
            <a:ext cx="2747499" cy="294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xmlns="" id="{0FD6412D-4F13-4120-B26E-AA0F65010B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694" y="3276600"/>
            <a:ext cx="2619529" cy="2685445"/>
          </a:xfrm>
          <a:prstGeom prst="rect">
            <a:avLst/>
          </a:prstGeom>
        </p:spPr>
      </p:pic>
      <p:pic>
        <p:nvPicPr>
          <p:cNvPr id="4" name="reclaiming slide 9">
            <a:hlinkClick r:id="" action="ppaction://media"/>
            <a:extLst>
              <a:ext uri="{FF2B5EF4-FFF2-40B4-BE49-F238E27FC236}">
                <a16:creationId xmlns:a16="http://schemas.microsoft.com/office/drawing/2014/main" xmlns="" id="{1AF2FF0D-ABD6-91F1-8E12-70DAC22154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08486" y="615987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2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14"/>
    </mc:Choice>
    <mc:Fallback xmlns="">
      <p:transition spd="slow" advTm="418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981" y="1191738"/>
            <a:ext cx="4800600" cy="717284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July 26 (TED Talk)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546" y="1842831"/>
            <a:ext cx="6503419" cy="4321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Substance Use and Hungry Ghosts</a:t>
            </a:r>
          </a:p>
          <a:p>
            <a:pPr marL="0" indent="0">
              <a:buNone/>
            </a:pPr>
            <a:endParaRPr lang="en-US" sz="2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Gabor Mat</a:t>
            </a:r>
            <a:r>
              <a:rPr lang="en-US" sz="2100" i="0" dirty="0">
                <a:effectLst/>
              </a:rPr>
              <a:t>é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, MD (18-minute Ted Talk)</a:t>
            </a: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Author of </a:t>
            </a:r>
            <a:r>
              <a:rPr lang="en-US" sz="2100" u="sng" dirty="0">
                <a:latin typeface="Calibri" panose="020F0502020204030204" pitchFamily="34" charset="0"/>
                <a:cs typeface="Calibri" panose="020F0502020204030204" pitchFamily="34" charset="0"/>
              </a:rPr>
              <a:t>In the Realm of Hungry Ghosts</a:t>
            </a:r>
          </a:p>
          <a:p>
            <a:pPr marL="0" indent="0">
              <a:buNone/>
            </a:pPr>
            <a:endParaRPr lang="en-US" sz="21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Native Commentary: Don 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Coyhis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(Mohican), Founder and Chairman of Board, White Bison, Inc.</a:t>
            </a: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Facilitator: Harry Brown, MD (Physician at Cherokee Indian Hospital and USET Medical Epidemiologist</a:t>
            </a:r>
            <a:endParaRPr lang="en-US" sz="2100" dirty="0"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63C9D66C-37C6-A2D6-298A-1AC17A74B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420" y="505997"/>
            <a:ext cx="3948065" cy="267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09A7EC33-67F4-2F09-28D1-0C4702D13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104" y="2780009"/>
            <a:ext cx="3177496" cy="31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laiming slide 10">
            <a:hlinkClick r:id="" action="ppaction://media"/>
            <a:extLst>
              <a:ext uri="{FF2B5EF4-FFF2-40B4-BE49-F238E27FC236}">
                <a16:creationId xmlns:a16="http://schemas.microsoft.com/office/drawing/2014/main" xmlns="" id="{C3B17AC1-2725-8AC7-C848-4352B0C45E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4829" y="61380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8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110" y="181886"/>
            <a:ext cx="4447890" cy="1325563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August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052" y="1369263"/>
            <a:ext cx="8237260" cy="919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Indigenous healing practices in Native life re-balance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xmlns="" id="{FC012A32-3682-CAA0-55F0-EEAD2E1BE1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4" t="5531" r="7567" b="3254"/>
          <a:stretch/>
        </p:blipFill>
        <p:spPr>
          <a:xfrm>
            <a:off x="1396238" y="2314980"/>
            <a:ext cx="2053295" cy="2926828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BDF942-2B77-B9AA-C86F-1410D7672F54}"/>
              </a:ext>
            </a:extLst>
          </p:cNvPr>
          <p:cNvSpPr txBox="1"/>
          <p:nvPr/>
        </p:nvSpPr>
        <p:spPr>
          <a:xfrm>
            <a:off x="1265052" y="5597834"/>
            <a:ext cx="575531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Kateri 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Coyhis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, Executive Director, White Bison, Inc.</a:t>
            </a:r>
          </a:p>
        </p:txBody>
      </p:sp>
      <p:pic>
        <p:nvPicPr>
          <p:cNvPr id="7" name="reclaiming slide 11 video">
            <a:hlinkClick r:id="" action="ppaction://media"/>
            <a:extLst>
              <a:ext uri="{FF2B5EF4-FFF2-40B4-BE49-F238E27FC236}">
                <a16:creationId xmlns:a16="http://schemas.microsoft.com/office/drawing/2014/main" xmlns="" id="{C1C340B1-26EC-B3FD-C797-45227AD6E7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15436" y="2037743"/>
            <a:ext cx="6188982" cy="348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57"/>
    </mc:Choice>
    <mc:Fallback xmlns="">
      <p:transition spd="slow" advTm="34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September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103" y="1944390"/>
            <a:ext cx="6035795" cy="43215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Inspiring Life Transformation: Strength-Based Resources &amp; Relapse and Crisis Preparedness</a:t>
            </a:r>
          </a:p>
          <a:p>
            <a:pPr marL="0" indent="0">
              <a:buNone/>
            </a:pPr>
            <a:endParaRPr lang="en-US" sz="2100" dirty="0">
              <a:cs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effectLst/>
                <a:ea typeface="Calibri" panose="020F0502020204030204" pitchFamily="34" charset="0"/>
              </a:rPr>
              <a:t>Rochelle Williams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effectLst/>
                <a:ea typeface="Calibri" panose="020F0502020204030204" pitchFamily="34" charset="0"/>
              </a:rPr>
              <a:t>Tribal Operations Manager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effectLst/>
                <a:ea typeface="Calibri" panose="020F0502020204030204" pitchFamily="34" charset="0"/>
              </a:rPr>
              <a:t>Behavioral </a:t>
            </a:r>
            <a:r>
              <a:rPr lang="en-US" sz="2100" dirty="0" err="1">
                <a:effectLst/>
                <a:ea typeface="Calibri" panose="020F0502020204030204" pitchFamily="34" charset="0"/>
              </a:rPr>
              <a:t>Health|Crisis</a:t>
            </a:r>
            <a:r>
              <a:rPr lang="en-US" sz="2100" dirty="0">
                <a:effectLst/>
                <a:ea typeface="Calibri" panose="020F0502020204030204" pitchFamily="34" charset="0"/>
              </a:rPr>
              <a:t> Services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Volunteers of America Western Washington </a:t>
            </a:r>
          </a:p>
          <a:p>
            <a:pPr marL="0" indent="0">
              <a:spcBef>
                <a:spcPts val="0"/>
              </a:spcBef>
              <a:buNone/>
            </a:pPr>
            <a:endParaRPr lang="en-US" sz="2100" dirty="0"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effectLst/>
              <a:latin typeface="Verdana" panose="020B0604030504040204" pitchFamily="34" charset="0"/>
              <a:ea typeface="Calibri" panose="020F050202020403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>
              <a:latin typeface="Verdana" panose="020B0604030504040204" pitchFamily="34" charset="0"/>
              <a:ea typeface="Calibri" panose="020F050202020403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i="1" dirty="0">
                <a:latin typeface="Calibri" panose="020F0502020204030204" pitchFamily="34" charset="0"/>
                <a:ea typeface="Calibri" panose="020F0502020204030204" pitchFamily="34" charset="0"/>
              </a:rPr>
              <a:t>N</a:t>
            </a:r>
            <a:r>
              <a:rPr lang="en-US" sz="21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ative &amp; Strong Lifeline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 Native people in Washington Stat</a:t>
            </a:r>
            <a:r>
              <a:rPr lang="en-US" sz="2100" i="1" dirty="0">
                <a:latin typeface="Calibri" panose="020F0502020204030204" pitchFamily="34" charset="0"/>
                <a:ea typeface="Calibri" panose="020F0502020204030204" pitchFamily="34" charset="0"/>
              </a:rPr>
              <a:t>e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i="1" dirty="0">
                <a:latin typeface="Calibri" panose="020F0502020204030204" pitchFamily="34" charset="0"/>
                <a:ea typeface="Calibri" panose="020F0502020204030204" pitchFamily="34" charset="0"/>
              </a:rPr>
              <a:t>            T</a:t>
            </a:r>
            <a:r>
              <a:rPr lang="en-US" sz="21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 nation’s only tribal serving 988 call center </a:t>
            </a: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nation’s only tribal serving 988 call center</a:t>
            </a:r>
          </a:p>
        </p:txBody>
      </p:sp>
      <p:pic>
        <p:nvPicPr>
          <p:cNvPr id="2050" name="Picture 2" descr="Profile photo of Rochelle Williams">
            <a:extLst>
              <a:ext uri="{FF2B5EF4-FFF2-40B4-BE49-F238E27FC236}">
                <a16:creationId xmlns:a16="http://schemas.microsoft.com/office/drawing/2014/main" xmlns="" id="{48E43722-0D4B-C69C-15CF-BB0809EB1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170" y="1710511"/>
            <a:ext cx="3962400" cy="448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laiming slide 12">
            <a:hlinkClick r:id="" action="ppaction://media"/>
            <a:extLst>
              <a:ext uri="{FF2B5EF4-FFF2-40B4-BE49-F238E27FC236}">
                <a16:creationId xmlns:a16="http://schemas.microsoft.com/office/drawing/2014/main" xmlns="" id="{AE661DA9-8677-F91F-466B-9651AD4A38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1288" y="493958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77"/>
    </mc:Choice>
    <mc:Fallback xmlns="">
      <p:transition spd="slow" advTm="36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83093"/>
            <a:ext cx="4800600" cy="680692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October 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769" y="2189081"/>
            <a:ext cx="6449230" cy="4321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cs typeface="Calibri" panose="020F0502020204030204" pitchFamily="34" charset="0"/>
              </a:rPr>
              <a:t>Reframing Native Mental Health</a:t>
            </a:r>
          </a:p>
          <a:p>
            <a:pPr marL="0" indent="0">
              <a:buNone/>
            </a:pPr>
            <a:endParaRPr lang="en-US" sz="2100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cs typeface="Calibri" panose="020F0502020204030204" pitchFamily="34" charset="0"/>
              </a:rPr>
              <a:t>Joseph P. Gone, PhD (Gros </a:t>
            </a:r>
            <a:r>
              <a:rPr lang="en-US" sz="2100" dirty="0" err="1">
                <a:cs typeface="Calibri" panose="020F0502020204030204" pitchFamily="34" charset="0"/>
              </a:rPr>
              <a:t>Ventre</a:t>
            </a:r>
            <a:r>
              <a:rPr lang="en-US" sz="2100" dirty="0"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2100" i="0" dirty="0">
                <a:effectLst/>
              </a:rPr>
              <a:t>Professor of Anthropology and of Global Health and Social Medicine</a:t>
            </a:r>
            <a:r>
              <a:rPr lang="en-US" sz="2100" dirty="0"/>
              <a:t/>
            </a:r>
            <a:br>
              <a:rPr lang="en-US" sz="2100" dirty="0"/>
            </a:br>
            <a:r>
              <a:rPr lang="en-US" sz="2100" i="0" dirty="0">
                <a:effectLst/>
              </a:rPr>
              <a:t>Faculty Director, Harvard University Native American Program</a:t>
            </a:r>
            <a:endParaRPr lang="en-US" sz="2100" dirty="0"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Joseph P. Gone">
            <a:extLst>
              <a:ext uri="{FF2B5EF4-FFF2-40B4-BE49-F238E27FC236}">
                <a16:creationId xmlns:a16="http://schemas.microsoft.com/office/drawing/2014/main" xmlns="" id="{75409046-3215-4E51-B221-F7A77B193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641" y="475130"/>
            <a:ext cx="3436694" cy="441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laiming slide 13">
            <a:hlinkClick r:id="" action="ppaction://media"/>
            <a:extLst>
              <a:ext uri="{FF2B5EF4-FFF2-40B4-BE49-F238E27FC236}">
                <a16:creationId xmlns:a16="http://schemas.microsoft.com/office/drawing/2014/main" xmlns="" id="{EF70AC60-939A-BB69-C019-84247828FE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10938" y="523840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09"/>
    </mc:Choice>
    <mc:Fallback xmlns="">
      <p:transition spd="slow" advTm="95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EB84D-3F8A-404A-B017-E41ADA52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78374"/>
            <a:ext cx="4800600" cy="654003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November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9440D-A440-42A5-B09F-5EDBC2C0E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71" y="2054490"/>
            <a:ext cx="6449230" cy="4321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Open Discussion Forum – Planning for 2023 Series</a:t>
            </a:r>
          </a:p>
          <a:p>
            <a:pPr marL="0" indent="0">
              <a:buNone/>
            </a:pP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Facilitator: Holly Echo-Hawk</a:t>
            </a: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D1A9E88-7448-4B16-9281-D084285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" t="2967" r="1058" b="3065"/>
          <a:stretch/>
        </p:blipFill>
        <p:spPr bwMode="auto">
          <a:xfrm>
            <a:off x="3630223" y="4818395"/>
            <a:ext cx="4951630" cy="141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erson posing for the camera&#10;&#10;Description automatically generated">
            <a:extLst>
              <a:ext uri="{FF2B5EF4-FFF2-40B4-BE49-F238E27FC236}">
                <a16:creationId xmlns:a16="http://schemas.microsoft.com/office/drawing/2014/main" xmlns="" id="{BBDDC7DB-D4A2-80ED-52E1-F288F42D7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776" y="337890"/>
            <a:ext cx="3668682" cy="4256277"/>
          </a:xfrm>
          <a:prstGeom prst="rect">
            <a:avLst/>
          </a:prstGeom>
        </p:spPr>
      </p:pic>
      <p:pic>
        <p:nvPicPr>
          <p:cNvPr id="5" name="reclaiming slide 14">
            <a:hlinkClick r:id="" action="ppaction://media"/>
            <a:extLst>
              <a:ext uri="{FF2B5EF4-FFF2-40B4-BE49-F238E27FC236}">
                <a16:creationId xmlns:a16="http://schemas.microsoft.com/office/drawing/2014/main" xmlns="" id="{626375B1-9004-4186-F369-9E67CA0603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6055" y="56168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594"/>
    </mc:Choice>
    <mc:Fallback xmlns="">
      <p:transition spd="slow" advTm="143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6E3040-D15D-5E29-26E9-E08ED1FF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+mn-lt"/>
              </a:rPr>
              <a:t>2022 NIHB National Impact Award Winner</a:t>
            </a:r>
            <a:r>
              <a:rPr lang="en-US" sz="36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+mn-lt"/>
              </a:rPr>
            </a:br>
            <a:r>
              <a:rPr lang="en-US" sz="2800" b="1" dirty="0">
                <a:latin typeface="+mn-lt"/>
              </a:rPr>
              <a:t/>
            </a:r>
            <a:br>
              <a:rPr lang="en-US" sz="2800" b="1" dirty="0">
                <a:latin typeface="+mn-lt"/>
              </a:rPr>
            </a:br>
            <a:r>
              <a:rPr lang="en-US" sz="2300" dirty="0">
                <a:latin typeface="+mn-lt"/>
              </a:rPr>
              <a:t>“This series explores the innate intelligence, balance, resources, strengths and resilience</a:t>
            </a:r>
            <a:br>
              <a:rPr lang="en-US" sz="2300" dirty="0">
                <a:latin typeface="+mn-lt"/>
              </a:rPr>
            </a:br>
            <a:r>
              <a:rPr lang="en-US" sz="2300" dirty="0">
                <a:latin typeface="+mn-lt"/>
              </a:rPr>
              <a:t>of ALL our Native people..”</a:t>
            </a: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xmlns="" id="{7FA6A8B0-9CA7-7741-1F45-89CF8C6FF9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851" y="189680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laiming slide 15">
            <a:hlinkClick r:id="" action="ppaction://media"/>
            <a:extLst>
              <a:ext uri="{FF2B5EF4-FFF2-40B4-BE49-F238E27FC236}">
                <a16:creationId xmlns:a16="http://schemas.microsoft.com/office/drawing/2014/main" xmlns="" id="{368BDD66-7495-CA00-1060-7C5AD716CF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0952" y="5637414"/>
            <a:ext cx="304800" cy="30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18C5FB6-79D9-1CFE-E609-C880EB61F5E2}"/>
              </a:ext>
            </a:extLst>
          </p:cNvPr>
          <p:cNvSpPr txBox="1"/>
          <p:nvPr/>
        </p:nvSpPr>
        <p:spPr>
          <a:xfrm flipH="1">
            <a:off x="7597227" y="1573259"/>
            <a:ext cx="45646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Accepting the award for the team: </a:t>
            </a:r>
          </a:p>
          <a:p>
            <a:r>
              <a:rPr lang="en-US" dirty="0"/>
              <a:t>Bernice </a:t>
            </a:r>
            <a:r>
              <a:rPr lang="en-US" dirty="0" err="1"/>
              <a:t>Youpee</a:t>
            </a:r>
            <a:r>
              <a:rPr lang="en-US" dirty="0"/>
              <a:t>-Jordan</a:t>
            </a:r>
          </a:p>
          <a:p>
            <a:r>
              <a:rPr lang="en-US" dirty="0"/>
              <a:t>(Fort Peck Sioux Nation)</a:t>
            </a:r>
          </a:p>
          <a:p>
            <a:r>
              <a:rPr lang="en-US" dirty="0"/>
              <a:t>Public Health Program Manager</a:t>
            </a:r>
          </a:p>
          <a:p>
            <a:r>
              <a:rPr lang="en-US" dirty="0"/>
              <a:t>THPS, United South and Eastern Tribes, Inc. for the Tribal Behavioral Health ECHO Webinar Series</a:t>
            </a:r>
          </a:p>
          <a:p>
            <a:endParaRPr lang="en-US" dirty="0"/>
          </a:p>
          <a:p>
            <a:r>
              <a:rPr lang="en-US" dirty="0"/>
              <a:t>Onawa M. Miller</a:t>
            </a:r>
          </a:p>
          <a:p>
            <a:r>
              <a:rPr lang="en-US" dirty="0"/>
              <a:t>(Quechan Indian Tribe)</a:t>
            </a:r>
          </a:p>
          <a:p>
            <a:r>
              <a:rPr lang="en-US" dirty="0"/>
              <a:t>Tribal Health Program Support Director</a:t>
            </a:r>
          </a:p>
          <a:p>
            <a:r>
              <a:rPr lang="en-US" dirty="0"/>
              <a:t>United South and Eastern Tribes, Inc.</a:t>
            </a:r>
          </a:p>
          <a:p>
            <a:endParaRPr lang="en-US" dirty="0"/>
          </a:p>
          <a:p>
            <a:r>
              <a:rPr lang="en-US" dirty="0"/>
              <a:t>Kitcki Carroll</a:t>
            </a:r>
          </a:p>
          <a:p>
            <a:r>
              <a:rPr lang="en-US" dirty="0"/>
              <a:t>(Cheyenne and Arapaho Tribes)</a:t>
            </a:r>
          </a:p>
          <a:p>
            <a:r>
              <a:rPr lang="en-US" dirty="0"/>
              <a:t>Executive Director</a:t>
            </a:r>
          </a:p>
          <a:p>
            <a:r>
              <a:rPr lang="en-US" dirty="0"/>
              <a:t>United South and Eastern Tribes, Inc. </a:t>
            </a:r>
          </a:p>
        </p:txBody>
      </p:sp>
    </p:spTree>
    <p:extLst>
      <p:ext uri="{BB962C8B-B14F-4D97-AF65-F5344CB8AC3E}">
        <p14:creationId xmlns:p14="http://schemas.microsoft.com/office/powerpoint/2010/main" val="5826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49"/>
    </mc:Choice>
    <mc:Fallback xmlns="">
      <p:transition spd="slow" advTm="28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arch.2023 Beadwork PP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ch.2023 Beadwork PPT Theme" id="{EC107465-0A6B-440F-8604-F8C3FFD0833B}" vid="{51BFAA59-ABB2-42A0-8110-C53FF72B09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March.2023 Beadwork PPT Theme (1)</Template>
  <TotalTime>1851</TotalTime>
  <Words>627</Words>
  <Application>Microsoft Office PowerPoint</Application>
  <PresentationFormat>Widescreen</PresentationFormat>
  <Paragraphs>123</Paragraphs>
  <Slides>15</Slides>
  <Notes>3</Notes>
  <HiddenSlides>0</HiddenSlides>
  <MMClips>15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Baskerville Old Face</vt:lpstr>
      <vt:lpstr>Calibri</vt:lpstr>
      <vt:lpstr>Calibri Light</vt:lpstr>
      <vt:lpstr>Segoe UI</vt:lpstr>
      <vt:lpstr>Times New Roman</vt:lpstr>
      <vt:lpstr>Verdana</vt:lpstr>
      <vt:lpstr>March.2023 Beadwork PPT Theme</vt:lpstr>
      <vt:lpstr>Welcome  to Reclaiming Native Psychological Brilliance Behavioral Health ECHO Series  </vt:lpstr>
      <vt:lpstr>Reclaiming Native Psychological Brilliance Indian Country ECHO "Reach"</vt:lpstr>
      <vt:lpstr>Chief Marilynn “Lynn” (Many Hearts) Malerba</vt:lpstr>
      <vt:lpstr>January 25</vt:lpstr>
      <vt:lpstr>February 22</vt:lpstr>
      <vt:lpstr>March 22</vt:lpstr>
      <vt:lpstr>April 26</vt:lpstr>
      <vt:lpstr>May 24</vt:lpstr>
      <vt:lpstr>June 28</vt:lpstr>
      <vt:lpstr>July 26 (TED Talk)</vt:lpstr>
      <vt:lpstr>August 23</vt:lpstr>
      <vt:lpstr>September 27</vt:lpstr>
      <vt:lpstr>October 25</vt:lpstr>
      <vt:lpstr>November 22</vt:lpstr>
      <vt:lpstr>2022 NIHB National Impact Award Winner  “This series explores the innate intelligence, balance, resources, strengths and resilience of ALL our Native people..”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Bernice Jordan</dc:creator>
  <cp:lastModifiedBy>USET</cp:lastModifiedBy>
  <cp:revision>27</cp:revision>
  <dcterms:created xsi:type="dcterms:W3CDTF">2023-06-02T16:25:31Z</dcterms:created>
  <dcterms:modified xsi:type="dcterms:W3CDTF">2023-06-15T19:39:48Z</dcterms:modified>
</cp:coreProperties>
</file>