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9"/>
  </p:notesMasterIdLst>
  <p:sldIdLst>
    <p:sldId id="382" r:id="rId5"/>
    <p:sldId id="389" r:id="rId6"/>
    <p:sldId id="364" r:id="rId7"/>
    <p:sldId id="383" r:id="rId8"/>
    <p:sldId id="365" r:id="rId9"/>
    <p:sldId id="366" r:id="rId10"/>
    <p:sldId id="367" r:id="rId11"/>
    <p:sldId id="358" r:id="rId12"/>
    <p:sldId id="376" r:id="rId13"/>
    <p:sldId id="377" r:id="rId14"/>
    <p:sldId id="379" r:id="rId15"/>
    <p:sldId id="378" r:id="rId16"/>
    <p:sldId id="381" r:id="rId17"/>
    <p:sldId id="384" r:id="rId18"/>
    <p:sldId id="368" r:id="rId19"/>
    <p:sldId id="369" r:id="rId20"/>
    <p:sldId id="371" r:id="rId21"/>
    <p:sldId id="372" r:id="rId22"/>
    <p:sldId id="374" r:id="rId23"/>
    <p:sldId id="385" r:id="rId24"/>
    <p:sldId id="387" r:id="rId25"/>
    <p:sldId id="388" r:id="rId26"/>
    <p:sldId id="386" r:id="rId27"/>
    <p:sldId id="390"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7674ED1-B7C1-92A2-0822-4C2531BB9524}" name="Steph Courtney" initials="SC" userId="S::scourtney@usetinc.org::4a0f83eb-c5a7-4701-b345-f330b9e5980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DDDD"/>
    <a:srgbClr val="C00000"/>
    <a:srgbClr val="FF0000"/>
    <a:srgbClr val="203864"/>
    <a:srgbClr val="548235"/>
    <a:srgbClr val="354E71"/>
    <a:srgbClr val="4472C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2349C1C-27A2-EB5B-B912-63B31D7C84AC}" v="59" dt="2023-06-13T13:45:51.102"/>
    <p1510:client id="{5BD6A9A0-71E1-A469-595C-D104AA54D7D7}" v="59" dt="2023-06-13T13:09:51.18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3655" autoAdjust="0"/>
  </p:normalViewPr>
  <p:slideViewPr>
    <p:cSldViewPr snapToGrid="0">
      <p:cViewPr>
        <p:scale>
          <a:sx n="75" d="100"/>
          <a:sy n="75" d="100"/>
        </p:scale>
        <p:origin x="462" y="195"/>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yler Everett" userId="S::teverett@usetinc.org::79d70619-7ab8-4ab8-9696-b3a96f7c06b2" providerId="AD" clId="Web-{5BD6A9A0-71E1-A469-595C-D104AA54D7D7}"/>
    <pc:docChg chg="modSld">
      <pc:chgData name="Tyler Everett" userId="S::teverett@usetinc.org::79d70619-7ab8-4ab8-9696-b3a96f7c06b2" providerId="AD" clId="Web-{5BD6A9A0-71E1-A469-595C-D104AA54D7D7}" dt="2023-06-13T13:09:51.188" v="41" actId="1076"/>
      <pc:docMkLst>
        <pc:docMk/>
      </pc:docMkLst>
      <pc:sldChg chg="addSp modSp">
        <pc:chgData name="Tyler Everett" userId="S::teverett@usetinc.org::79d70619-7ab8-4ab8-9696-b3a96f7c06b2" providerId="AD" clId="Web-{5BD6A9A0-71E1-A469-595C-D104AA54D7D7}" dt="2023-06-13T13:09:51.188" v="41" actId="1076"/>
        <pc:sldMkLst>
          <pc:docMk/>
          <pc:sldMk cId="266791540" sldId="385"/>
        </pc:sldMkLst>
        <pc:grpChg chg="add mod">
          <ac:chgData name="Tyler Everett" userId="S::teverett@usetinc.org::79d70619-7ab8-4ab8-9696-b3a96f7c06b2" providerId="AD" clId="Web-{5BD6A9A0-71E1-A469-595C-D104AA54D7D7}" dt="2023-06-13T13:09:51.188" v="41" actId="1076"/>
          <ac:grpSpMkLst>
            <pc:docMk/>
            <pc:sldMk cId="266791540" sldId="385"/>
            <ac:grpSpMk id="7" creationId="{1B39B480-001A-4762-BE81-0D1B63BEE11C}"/>
          </ac:grpSpMkLst>
        </pc:grpChg>
      </pc:sldChg>
      <pc:sldChg chg="addSp modSp">
        <pc:chgData name="Tyler Everett" userId="S::teverett@usetinc.org::79d70619-7ab8-4ab8-9696-b3a96f7c06b2" providerId="AD" clId="Web-{5BD6A9A0-71E1-A469-595C-D104AA54D7D7}" dt="2023-06-13T13:09:40.891" v="39" actId="1076"/>
        <pc:sldMkLst>
          <pc:docMk/>
          <pc:sldMk cId="1095220861" sldId="390"/>
        </pc:sldMkLst>
        <pc:spChg chg="add mod">
          <ac:chgData name="Tyler Everett" userId="S::teverett@usetinc.org::79d70619-7ab8-4ab8-9696-b3a96f7c06b2" providerId="AD" clId="Web-{5BD6A9A0-71E1-A469-595C-D104AA54D7D7}" dt="2023-06-13T13:09:04.654" v="33" actId="14100"/>
          <ac:spMkLst>
            <pc:docMk/>
            <pc:sldMk cId="1095220861" sldId="390"/>
            <ac:spMk id="4" creationId="{37BFC5A3-A887-270A-3A2C-878DAC3868F9}"/>
          </ac:spMkLst>
        </pc:spChg>
        <pc:spChg chg="add mod">
          <ac:chgData name="Tyler Everett" userId="S::teverett@usetinc.org::79d70619-7ab8-4ab8-9696-b3a96f7c06b2" providerId="AD" clId="Web-{5BD6A9A0-71E1-A469-595C-D104AA54D7D7}" dt="2023-06-13T13:08:53.747" v="30" actId="1076"/>
          <ac:spMkLst>
            <pc:docMk/>
            <pc:sldMk cId="1095220861" sldId="390"/>
            <ac:spMk id="5" creationId="{89ACADE8-9D33-F07D-1FB1-A9859ED85672}"/>
          </ac:spMkLst>
        </pc:spChg>
        <pc:grpChg chg="add mod">
          <ac:chgData name="Tyler Everett" userId="S::teverett@usetinc.org::79d70619-7ab8-4ab8-9696-b3a96f7c06b2" providerId="AD" clId="Web-{5BD6A9A0-71E1-A469-595C-D104AA54D7D7}" dt="2023-06-13T13:09:40.891" v="39" actId="1076"/>
          <ac:grpSpMkLst>
            <pc:docMk/>
            <pc:sldMk cId="1095220861" sldId="390"/>
            <ac:grpSpMk id="6" creationId="{71A207D7-36CC-45AE-3B5E-EA411C35F8C6}"/>
          </ac:grpSpMkLst>
        </pc:grpChg>
        <pc:picChg chg="add mod">
          <ac:chgData name="Tyler Everett" userId="S::teverett@usetinc.org::79d70619-7ab8-4ab8-9696-b3a96f7c06b2" providerId="AD" clId="Web-{5BD6A9A0-71E1-A469-595C-D104AA54D7D7}" dt="2023-06-13T13:09:25.905" v="37" actId="1076"/>
          <ac:picMkLst>
            <pc:docMk/>
            <pc:sldMk cId="1095220861" sldId="390"/>
            <ac:picMk id="2" creationId="{F1E9E822-8F01-B2A8-F0D0-84A76ADDD80B}"/>
          </ac:picMkLst>
        </pc:picChg>
      </pc:sldChg>
    </pc:docChg>
  </pc:docChgLst>
  <pc:docChgLst>
    <pc:chgData name="Steph Courtney" userId="S::scourtney@usetinc.org::4a0f83eb-c5a7-4701-b345-f330b9e59805" providerId="AD" clId="Web-{32349C1C-27A2-EB5B-B912-63B31D7C84AC}"/>
    <pc:docChg chg="modSld">
      <pc:chgData name="Steph Courtney" userId="S::scourtney@usetinc.org::4a0f83eb-c5a7-4701-b345-f330b9e59805" providerId="AD" clId="Web-{32349C1C-27A2-EB5B-B912-63B31D7C84AC}" dt="2023-06-13T13:45:51.102" v="39"/>
      <pc:docMkLst>
        <pc:docMk/>
      </pc:docMkLst>
      <pc:sldChg chg="modSp delCm">
        <pc:chgData name="Steph Courtney" userId="S::scourtney@usetinc.org::4a0f83eb-c5a7-4701-b345-f330b9e59805" providerId="AD" clId="Web-{32349C1C-27A2-EB5B-B912-63B31D7C84AC}" dt="2023-06-13T13:36:27.312" v="21" actId="20577"/>
        <pc:sldMkLst>
          <pc:docMk/>
          <pc:sldMk cId="1790657955" sldId="358"/>
        </pc:sldMkLst>
        <pc:spChg chg="mod">
          <ac:chgData name="Steph Courtney" userId="S::scourtney@usetinc.org::4a0f83eb-c5a7-4701-b345-f330b9e59805" providerId="AD" clId="Web-{32349C1C-27A2-EB5B-B912-63B31D7C84AC}" dt="2023-06-13T13:36:27.312" v="21" actId="20577"/>
          <ac:spMkLst>
            <pc:docMk/>
            <pc:sldMk cId="1790657955" sldId="358"/>
            <ac:spMk id="24" creationId="{1A1DFEFC-2997-45EF-8BD5-C60322C8F024}"/>
          </ac:spMkLst>
        </pc:spChg>
        <pc:extLst>
          <p:ext xmlns:p="http://schemas.openxmlformats.org/presentationml/2006/main" uri="{D6D511B9-2390-475A-947B-AFAB55BFBCF1}">
            <pc226:cmChg xmlns:pc226="http://schemas.microsoft.com/office/powerpoint/2022/06/main/command" chg="del">
              <pc226:chgData name="Steph Courtney" userId="S::scourtney@usetinc.org::4a0f83eb-c5a7-4701-b345-f330b9e59805" providerId="AD" clId="Web-{32349C1C-27A2-EB5B-B912-63B31D7C84AC}" dt="2023-06-13T13:35:52.404" v="5"/>
              <pc2:cmMkLst xmlns:pc2="http://schemas.microsoft.com/office/powerpoint/2019/9/main/command">
                <pc:docMk/>
                <pc:sldMk cId="1790657955" sldId="358"/>
                <pc2:cmMk id="{42E57EE3-12B7-45FF-95C5-DB800C372637}"/>
              </pc2:cmMkLst>
            </pc226:cmChg>
          </p:ext>
        </pc:extLst>
      </pc:sldChg>
      <pc:sldChg chg="addAnim modAnim">
        <pc:chgData name="Steph Courtney" userId="S::scourtney@usetinc.org::4a0f83eb-c5a7-4701-b345-f330b9e59805" providerId="AD" clId="Web-{32349C1C-27A2-EB5B-B912-63B31D7C84AC}" dt="2023-06-13T13:45:51.102" v="39"/>
        <pc:sldMkLst>
          <pc:docMk/>
          <pc:sldMk cId="1699309089" sldId="377"/>
        </pc:sldMkLst>
      </pc:sldChg>
      <pc:sldChg chg="modSp">
        <pc:chgData name="Steph Courtney" userId="S::scourtney@usetinc.org::4a0f83eb-c5a7-4701-b345-f330b9e59805" providerId="AD" clId="Web-{32349C1C-27A2-EB5B-B912-63B31D7C84AC}" dt="2023-06-13T13:35:36.403" v="4" actId="1076"/>
        <pc:sldMkLst>
          <pc:docMk/>
          <pc:sldMk cId="206244650" sldId="389"/>
        </pc:sldMkLst>
        <pc:spChg chg="mod">
          <ac:chgData name="Steph Courtney" userId="S::scourtney@usetinc.org::4a0f83eb-c5a7-4701-b345-f330b9e59805" providerId="AD" clId="Web-{32349C1C-27A2-EB5B-B912-63B31D7C84AC}" dt="2023-06-13T13:35:36.403" v="4" actId="1076"/>
          <ac:spMkLst>
            <pc:docMk/>
            <pc:sldMk cId="206244650" sldId="389"/>
            <ac:spMk id="18" creationId="{394FA462-FE85-B5CC-53B4-92A6BC9DC32D}"/>
          </ac:spMkLst>
        </pc:spChg>
      </pc:sldChg>
      <pc:sldChg chg="modSp">
        <pc:chgData name="Steph Courtney" userId="S::scourtney@usetinc.org::4a0f83eb-c5a7-4701-b345-f330b9e59805" providerId="AD" clId="Web-{32349C1C-27A2-EB5B-B912-63B31D7C84AC}" dt="2023-06-13T13:35:13.840" v="2" actId="1076"/>
        <pc:sldMkLst>
          <pc:docMk/>
          <pc:sldMk cId="1095220861" sldId="390"/>
        </pc:sldMkLst>
        <pc:grpChg chg="mod">
          <ac:chgData name="Steph Courtney" userId="S::scourtney@usetinc.org::4a0f83eb-c5a7-4701-b345-f330b9e59805" providerId="AD" clId="Web-{32349C1C-27A2-EB5B-B912-63B31D7C84AC}" dt="2023-06-13T13:35:13.840" v="2" actId="1076"/>
          <ac:grpSpMkLst>
            <pc:docMk/>
            <pc:sldMk cId="1095220861" sldId="390"/>
            <ac:grpSpMk id="6" creationId="{71A207D7-36CC-45AE-3B5E-EA411C35F8C6}"/>
          </ac:grpSpMkLst>
        </pc:gr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A743C55-2602-4C9E-93AA-15BE4CD4BC8B}" type="datetimeFigureOut">
              <a:rPr lang="en-US" smtClean="0"/>
              <a:t>6/13/2023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49DCE4D-E48D-4BC9-9543-4F75E1D4EAE1}" type="slidenum">
              <a:rPr lang="en-US" smtClean="0"/>
              <a:t>‹#›</a:t>
            </a:fld>
            <a:endParaRPr lang="en-US"/>
          </a:p>
        </p:txBody>
      </p:sp>
    </p:spTree>
    <p:extLst>
      <p:ext uri="{BB962C8B-B14F-4D97-AF65-F5344CB8AC3E}">
        <p14:creationId xmlns:p14="http://schemas.microsoft.com/office/powerpoint/2010/main" val="32306655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Tribal Introduction</a:t>
            </a:r>
          </a:p>
          <a:p>
            <a:pPr marL="171450" indent="-171450">
              <a:buFont typeface="Arial" panose="020B0604020202020204" pitchFamily="34" charset="0"/>
              <a:buChar char="•"/>
            </a:pPr>
            <a:r>
              <a:rPr lang="en-US" dirty="0"/>
              <a:t>Professional Introduction</a:t>
            </a:r>
          </a:p>
          <a:p>
            <a:pPr marL="171450" indent="-171450">
              <a:buFont typeface="Arial" panose="020B0604020202020204" pitchFamily="34" charset="0"/>
              <a:buChar char="•"/>
            </a:pPr>
            <a:r>
              <a:rPr lang="en-US" dirty="0"/>
              <a:t>Today I will be providing two presentations, starting with an overview of Recent Climate Events in the USET Region. </a:t>
            </a:r>
          </a:p>
          <a:p>
            <a:pPr marL="171450" indent="-171450">
              <a:buFont typeface="Arial" panose="020B0604020202020204" pitchFamily="34" charset="0"/>
              <a:buChar char="•"/>
            </a:pPr>
            <a:endParaRPr lang="en-US" dirty="0"/>
          </a:p>
          <a:p>
            <a:pPr marL="0" indent="0">
              <a:buFont typeface="Arial" panose="020B0604020202020204" pitchFamily="34" charset="0"/>
              <a:buNone/>
            </a:pPr>
            <a:r>
              <a:rPr lang="en-US" dirty="0"/>
              <a:t>30 seconds</a:t>
            </a:r>
          </a:p>
        </p:txBody>
      </p:sp>
      <p:sp>
        <p:nvSpPr>
          <p:cNvPr id="4" name="Slide Number Placeholder 3"/>
          <p:cNvSpPr>
            <a:spLocks noGrp="1"/>
          </p:cNvSpPr>
          <p:nvPr>
            <p:ph type="sldNum" sz="quarter" idx="5"/>
          </p:nvPr>
        </p:nvSpPr>
        <p:spPr/>
        <p:txBody>
          <a:bodyPr/>
          <a:lstStyle/>
          <a:p>
            <a:fld id="{949DCE4D-E48D-4BC9-9543-4F75E1D4EAE1}" type="slidenum">
              <a:rPr lang="en-US" smtClean="0"/>
              <a:t>1</a:t>
            </a:fld>
            <a:endParaRPr lang="en-US"/>
          </a:p>
        </p:txBody>
      </p:sp>
    </p:spTree>
    <p:extLst>
      <p:ext uri="{BB962C8B-B14F-4D97-AF65-F5344CB8AC3E}">
        <p14:creationId xmlns:p14="http://schemas.microsoft.com/office/powerpoint/2010/main" val="40873070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Now zooming out, it is very important to mention that this deep freeze event in the Gulf coincided with Warming in the Arctic.</a:t>
            </a:r>
          </a:p>
          <a:p>
            <a:endParaRPr lang="en-US"/>
          </a:p>
          <a:p>
            <a:r>
              <a:rPr lang="en-US"/>
              <a:t>Shown here is a map of North America, Greenland, the Atlantic Ocean, Europe, and North Africa. The colors indicate temperatures, red and yellows being warm as expected in Tropical and subtropical areas, green is cool, blues, violate, and white are cold as expected in Sub-Arctic and Arctic areas.</a:t>
            </a:r>
          </a:p>
          <a:p>
            <a:endParaRPr lang="en-US"/>
          </a:p>
          <a:p>
            <a:r>
              <a:rPr lang="en-US"/>
              <a:t>On February 16, 2020, Centerville Texas recorded a high temperature of 65 degrees, which is pretty close to average.   </a:t>
            </a:r>
          </a:p>
          <a:p>
            <a:endParaRPr lang="en-US"/>
          </a:p>
          <a:p>
            <a:r>
              <a:rPr lang="en-US"/>
              <a:t>Thousands of miles to the Northeast in central Greenland in the Arctic the temperature was about 45 degrees below zero, profoundly cold, but expected on an ice sheet in Greenland in February.</a:t>
            </a:r>
          </a:p>
          <a:p>
            <a:endParaRPr lang="en-US"/>
          </a:p>
          <a:p>
            <a:r>
              <a:rPr lang="en-US"/>
              <a:t>Now to highlight the deep freeze event a year later on February 16, 2021 Centerville, Texas is 16 degrees, 49 degrees colder than the same time last year.</a:t>
            </a:r>
          </a:p>
          <a:p>
            <a:r>
              <a:rPr lang="en-US"/>
              <a:t>However, Central Greenland was only 13 degrees below zero, still very cold but 32 degrees warmer than the same time last year.</a:t>
            </a:r>
          </a:p>
          <a:p>
            <a:endParaRPr lang="en-US"/>
          </a:p>
          <a:p>
            <a:r>
              <a:rPr lang="en-US" b="1"/>
              <a:t>1:15 </a:t>
            </a:r>
          </a:p>
          <a:p>
            <a:r>
              <a:rPr lang="en-US" b="1"/>
              <a:t>(3:25)</a:t>
            </a:r>
          </a:p>
          <a:p>
            <a:endParaRPr lang="en-US"/>
          </a:p>
          <a:p>
            <a:endParaRPr lang="en-US"/>
          </a:p>
          <a:p>
            <a:endParaRPr lang="en-US"/>
          </a:p>
          <a:p>
            <a:r>
              <a:rPr lang="en-US"/>
              <a:t> </a:t>
            </a:r>
          </a:p>
          <a:p>
            <a:endParaRPr lang="en-US"/>
          </a:p>
          <a:p>
            <a:r>
              <a:rPr lang="en-US"/>
              <a:t> </a:t>
            </a:r>
          </a:p>
        </p:txBody>
      </p:sp>
      <p:sp>
        <p:nvSpPr>
          <p:cNvPr id="4" name="Slide Number Placeholder 3"/>
          <p:cNvSpPr>
            <a:spLocks noGrp="1"/>
          </p:cNvSpPr>
          <p:nvPr>
            <p:ph type="sldNum" sz="quarter" idx="5"/>
          </p:nvPr>
        </p:nvSpPr>
        <p:spPr/>
        <p:txBody>
          <a:bodyPr/>
          <a:lstStyle/>
          <a:p>
            <a:fld id="{949DCE4D-E48D-4BC9-9543-4F75E1D4EAE1}" type="slidenum">
              <a:rPr lang="en-US" smtClean="0"/>
              <a:t>2</a:t>
            </a:fld>
            <a:endParaRPr lang="en-US"/>
          </a:p>
        </p:txBody>
      </p:sp>
    </p:spTree>
    <p:extLst>
      <p:ext uri="{BB962C8B-B14F-4D97-AF65-F5344CB8AC3E}">
        <p14:creationId xmlns:p14="http://schemas.microsoft.com/office/powerpoint/2010/main" val="14468393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Now zooming out, it is very important to mention that this deep freeze event in the Gulf coincided with Warming in the Arctic.</a:t>
            </a:r>
          </a:p>
          <a:p>
            <a:endParaRPr lang="en-US"/>
          </a:p>
          <a:p>
            <a:r>
              <a:rPr lang="en-US"/>
              <a:t>Shown here is a map of North America, Greenland, the Atlantic Ocean, Europe, and North Africa. The colors indicate temperatures, red and yellows being warm as expected in Tropical and subtropical areas, green is cool, blues, violate, and white are cold as expected in Sub-Arctic and Arctic areas.</a:t>
            </a:r>
          </a:p>
          <a:p>
            <a:endParaRPr lang="en-US"/>
          </a:p>
          <a:p>
            <a:r>
              <a:rPr lang="en-US"/>
              <a:t>On February 16, 2020, Centerville Texas recorded a high temperature of 65 degrees, which is pretty close to average.   </a:t>
            </a:r>
          </a:p>
          <a:p>
            <a:endParaRPr lang="en-US"/>
          </a:p>
          <a:p>
            <a:r>
              <a:rPr lang="en-US"/>
              <a:t>Thousands of miles to the Northeast in central Greenland in the Arctic the temperature was about 45 degrees below zero, profoundly cold, but expected on an ice sheet in Greenland in February.</a:t>
            </a:r>
          </a:p>
          <a:p>
            <a:endParaRPr lang="en-US"/>
          </a:p>
          <a:p>
            <a:r>
              <a:rPr lang="en-US"/>
              <a:t>Now to highlight the deep freeze event a year later on February 16, 2021 Centerville, Texas is 16 degrees, 49 degrees colder than the same time last year.</a:t>
            </a:r>
          </a:p>
          <a:p>
            <a:r>
              <a:rPr lang="en-US"/>
              <a:t>However, Central Greenland was only 13 degrees below zero, still very cold but 32 degrees warmer than the same time last year.</a:t>
            </a:r>
          </a:p>
          <a:p>
            <a:endParaRPr lang="en-US"/>
          </a:p>
          <a:p>
            <a:r>
              <a:rPr lang="en-US" b="1"/>
              <a:t>1:15 </a:t>
            </a:r>
          </a:p>
          <a:p>
            <a:r>
              <a:rPr lang="en-US" b="1"/>
              <a:t>(3:25)</a:t>
            </a:r>
          </a:p>
          <a:p>
            <a:endParaRPr lang="en-US"/>
          </a:p>
          <a:p>
            <a:endParaRPr lang="en-US"/>
          </a:p>
          <a:p>
            <a:endParaRPr lang="en-US"/>
          </a:p>
          <a:p>
            <a:r>
              <a:rPr lang="en-US"/>
              <a:t> </a:t>
            </a:r>
          </a:p>
          <a:p>
            <a:endParaRPr lang="en-US"/>
          </a:p>
          <a:p>
            <a:r>
              <a:rPr lang="en-US"/>
              <a:t> </a:t>
            </a:r>
          </a:p>
        </p:txBody>
      </p:sp>
      <p:sp>
        <p:nvSpPr>
          <p:cNvPr id="4" name="Slide Number Placeholder 3"/>
          <p:cNvSpPr>
            <a:spLocks noGrp="1"/>
          </p:cNvSpPr>
          <p:nvPr>
            <p:ph type="sldNum" sz="quarter" idx="5"/>
          </p:nvPr>
        </p:nvSpPr>
        <p:spPr/>
        <p:txBody>
          <a:bodyPr/>
          <a:lstStyle/>
          <a:p>
            <a:fld id="{949DCE4D-E48D-4BC9-9543-4F75E1D4EAE1}" type="slidenum">
              <a:rPr lang="en-US" smtClean="0"/>
              <a:t>3</a:t>
            </a:fld>
            <a:endParaRPr lang="en-US"/>
          </a:p>
        </p:txBody>
      </p:sp>
    </p:spTree>
    <p:extLst>
      <p:ext uri="{BB962C8B-B14F-4D97-AF65-F5344CB8AC3E}">
        <p14:creationId xmlns:p14="http://schemas.microsoft.com/office/powerpoint/2010/main" val="23029253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Now zooming out, it is very important to mention that this deep freeze event in the Gulf coincided with Warming in the Arctic.</a:t>
            </a:r>
          </a:p>
          <a:p>
            <a:endParaRPr lang="en-US"/>
          </a:p>
          <a:p>
            <a:r>
              <a:rPr lang="en-US"/>
              <a:t>Shown here is a map of North America, Greenland, the Atlantic Ocean, Europe, and North Africa. The colors indicate temperatures, red and yellows being warm as expected in Tropical and subtropical areas, green is cool, blues, violate, and white are cold as expected in Sub-Arctic and Arctic areas.</a:t>
            </a:r>
          </a:p>
          <a:p>
            <a:endParaRPr lang="en-US"/>
          </a:p>
          <a:p>
            <a:r>
              <a:rPr lang="en-US"/>
              <a:t>On February 16, 2020, Centerville Texas recorded a high temperature of 65 degrees, which is pretty close to average.   </a:t>
            </a:r>
          </a:p>
          <a:p>
            <a:endParaRPr lang="en-US"/>
          </a:p>
          <a:p>
            <a:r>
              <a:rPr lang="en-US"/>
              <a:t>Thousands of miles to the Northeast in central Greenland in the Arctic the temperature was about 45 degrees below zero, profoundly cold, but expected on an ice sheet in Greenland in February.</a:t>
            </a:r>
          </a:p>
          <a:p>
            <a:endParaRPr lang="en-US"/>
          </a:p>
          <a:p>
            <a:r>
              <a:rPr lang="en-US"/>
              <a:t>Now to highlight the deep freeze event a year later on February 16, 2021 Centerville, Texas is 16 degrees, 49 degrees colder than the same time last year.</a:t>
            </a:r>
          </a:p>
          <a:p>
            <a:r>
              <a:rPr lang="en-US"/>
              <a:t>However, Central Greenland was only 13 degrees below zero, still very cold but 32 degrees warmer than the same time last year.</a:t>
            </a:r>
          </a:p>
          <a:p>
            <a:endParaRPr lang="en-US"/>
          </a:p>
          <a:p>
            <a:r>
              <a:rPr lang="en-US" b="1"/>
              <a:t>1:15 </a:t>
            </a:r>
          </a:p>
          <a:p>
            <a:r>
              <a:rPr lang="en-US" b="1"/>
              <a:t>(3:25)</a:t>
            </a:r>
          </a:p>
          <a:p>
            <a:endParaRPr lang="en-US"/>
          </a:p>
          <a:p>
            <a:endParaRPr lang="en-US"/>
          </a:p>
          <a:p>
            <a:endParaRPr lang="en-US"/>
          </a:p>
          <a:p>
            <a:r>
              <a:rPr lang="en-US"/>
              <a:t> </a:t>
            </a:r>
          </a:p>
          <a:p>
            <a:endParaRPr lang="en-US"/>
          </a:p>
          <a:p>
            <a:r>
              <a:rPr lang="en-US"/>
              <a:t> </a:t>
            </a:r>
          </a:p>
        </p:txBody>
      </p:sp>
      <p:sp>
        <p:nvSpPr>
          <p:cNvPr id="4" name="Slide Number Placeholder 3"/>
          <p:cNvSpPr>
            <a:spLocks noGrp="1"/>
          </p:cNvSpPr>
          <p:nvPr>
            <p:ph type="sldNum" sz="quarter" idx="5"/>
          </p:nvPr>
        </p:nvSpPr>
        <p:spPr/>
        <p:txBody>
          <a:bodyPr/>
          <a:lstStyle/>
          <a:p>
            <a:fld id="{949DCE4D-E48D-4BC9-9543-4F75E1D4EAE1}" type="slidenum">
              <a:rPr lang="en-US" smtClean="0"/>
              <a:t>4</a:t>
            </a:fld>
            <a:endParaRPr lang="en-US"/>
          </a:p>
        </p:txBody>
      </p:sp>
    </p:spTree>
    <p:extLst>
      <p:ext uri="{BB962C8B-B14F-4D97-AF65-F5344CB8AC3E}">
        <p14:creationId xmlns:p14="http://schemas.microsoft.com/office/powerpoint/2010/main" val="20613555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Now zooming out, it is very important to mention that this deep freeze event in the Gulf coincided with Warming in the Arctic.</a:t>
            </a:r>
          </a:p>
          <a:p>
            <a:endParaRPr lang="en-US"/>
          </a:p>
          <a:p>
            <a:r>
              <a:rPr lang="en-US"/>
              <a:t>Shown here is a map of North America, Greenland, the Atlantic Ocean, Europe, and North Africa. The colors indicate temperatures, red and yellows being warm as expected in Tropical and subtropical areas, green is cool, blues, violate, and white are cold as expected in Sub-Arctic and Arctic areas.</a:t>
            </a:r>
          </a:p>
          <a:p>
            <a:endParaRPr lang="en-US"/>
          </a:p>
          <a:p>
            <a:r>
              <a:rPr lang="en-US"/>
              <a:t>On February 16, 2020, Centerville Texas recorded a high temperature of 65 degrees, which is pretty close to average.   </a:t>
            </a:r>
          </a:p>
          <a:p>
            <a:endParaRPr lang="en-US"/>
          </a:p>
          <a:p>
            <a:r>
              <a:rPr lang="en-US"/>
              <a:t>Thousands of miles to the Northeast in central Greenland in the Arctic the temperature was about 45 degrees below zero, profoundly cold, but expected on an ice sheet in Greenland in February.</a:t>
            </a:r>
          </a:p>
          <a:p>
            <a:endParaRPr lang="en-US"/>
          </a:p>
          <a:p>
            <a:r>
              <a:rPr lang="en-US"/>
              <a:t>Now to highlight the deep freeze event a year later on February 16, 2021 Centerville, Texas is 16 degrees, 49 degrees colder than the same time last year.</a:t>
            </a:r>
          </a:p>
          <a:p>
            <a:r>
              <a:rPr lang="en-US"/>
              <a:t>However, Central Greenland was only 13 degrees below zero, still very cold but 32 degrees warmer than the same time last year.</a:t>
            </a:r>
          </a:p>
          <a:p>
            <a:endParaRPr lang="en-US"/>
          </a:p>
          <a:p>
            <a:r>
              <a:rPr lang="en-US" b="1"/>
              <a:t>1:15 </a:t>
            </a:r>
          </a:p>
          <a:p>
            <a:r>
              <a:rPr lang="en-US" b="1"/>
              <a:t>(3:25)</a:t>
            </a:r>
          </a:p>
          <a:p>
            <a:endParaRPr lang="en-US"/>
          </a:p>
          <a:p>
            <a:endParaRPr lang="en-US"/>
          </a:p>
          <a:p>
            <a:endParaRPr lang="en-US"/>
          </a:p>
          <a:p>
            <a:r>
              <a:rPr lang="en-US"/>
              <a:t> </a:t>
            </a:r>
          </a:p>
          <a:p>
            <a:endParaRPr lang="en-US"/>
          </a:p>
          <a:p>
            <a:r>
              <a:rPr lang="en-US"/>
              <a:t> </a:t>
            </a:r>
          </a:p>
        </p:txBody>
      </p:sp>
      <p:sp>
        <p:nvSpPr>
          <p:cNvPr id="4" name="Slide Number Placeholder 3"/>
          <p:cNvSpPr>
            <a:spLocks noGrp="1"/>
          </p:cNvSpPr>
          <p:nvPr>
            <p:ph type="sldNum" sz="quarter" idx="5"/>
          </p:nvPr>
        </p:nvSpPr>
        <p:spPr/>
        <p:txBody>
          <a:bodyPr/>
          <a:lstStyle/>
          <a:p>
            <a:fld id="{949DCE4D-E48D-4BC9-9543-4F75E1D4EAE1}" type="slidenum">
              <a:rPr lang="en-US" smtClean="0"/>
              <a:t>5</a:t>
            </a:fld>
            <a:endParaRPr lang="en-US"/>
          </a:p>
        </p:txBody>
      </p:sp>
    </p:spTree>
    <p:extLst>
      <p:ext uri="{BB962C8B-B14F-4D97-AF65-F5344CB8AC3E}">
        <p14:creationId xmlns:p14="http://schemas.microsoft.com/office/powerpoint/2010/main" val="30640511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Now zooming out, it is very important to mention that this deep freeze event in the Gulf coincided with Warming in the Arctic.</a:t>
            </a:r>
          </a:p>
          <a:p>
            <a:endParaRPr lang="en-US"/>
          </a:p>
          <a:p>
            <a:r>
              <a:rPr lang="en-US"/>
              <a:t>Shown here is a map of North America, Greenland, the Atlantic Ocean, Europe, and North Africa. The colors indicate temperatures, red and yellows being warm as expected in Tropical and subtropical areas, green is cool, blues, violate, and white are cold as expected in Sub-Arctic and Arctic areas.</a:t>
            </a:r>
          </a:p>
          <a:p>
            <a:endParaRPr lang="en-US"/>
          </a:p>
          <a:p>
            <a:r>
              <a:rPr lang="en-US"/>
              <a:t>On February 16, 2020, Centerville Texas recorded a high temperature of 65 degrees, which is pretty close to average.   </a:t>
            </a:r>
          </a:p>
          <a:p>
            <a:endParaRPr lang="en-US"/>
          </a:p>
          <a:p>
            <a:r>
              <a:rPr lang="en-US"/>
              <a:t>Thousands of miles to the Northeast in central Greenland in the Arctic the temperature was about 45 degrees below zero, profoundly cold, but expected on an ice sheet in Greenland in February.</a:t>
            </a:r>
          </a:p>
          <a:p>
            <a:endParaRPr lang="en-US"/>
          </a:p>
          <a:p>
            <a:r>
              <a:rPr lang="en-US"/>
              <a:t>Now to highlight the deep freeze event a year later on February 16, 2021 Centerville, Texas is 16 degrees, 49 degrees colder than the same time last year.</a:t>
            </a:r>
          </a:p>
          <a:p>
            <a:r>
              <a:rPr lang="en-US"/>
              <a:t>However, Central Greenland was only 13 degrees below zero, still very cold but 32 degrees warmer than the same time last year.</a:t>
            </a:r>
          </a:p>
          <a:p>
            <a:endParaRPr lang="en-US"/>
          </a:p>
          <a:p>
            <a:r>
              <a:rPr lang="en-US" b="1"/>
              <a:t>1:15 </a:t>
            </a:r>
          </a:p>
          <a:p>
            <a:r>
              <a:rPr lang="en-US" b="1"/>
              <a:t>(3:25)</a:t>
            </a:r>
          </a:p>
          <a:p>
            <a:endParaRPr lang="en-US"/>
          </a:p>
          <a:p>
            <a:endParaRPr lang="en-US"/>
          </a:p>
          <a:p>
            <a:endParaRPr lang="en-US"/>
          </a:p>
          <a:p>
            <a:r>
              <a:rPr lang="en-US"/>
              <a:t> </a:t>
            </a:r>
          </a:p>
          <a:p>
            <a:endParaRPr lang="en-US"/>
          </a:p>
          <a:p>
            <a:r>
              <a:rPr lang="en-US"/>
              <a:t> </a:t>
            </a:r>
          </a:p>
        </p:txBody>
      </p:sp>
      <p:sp>
        <p:nvSpPr>
          <p:cNvPr id="4" name="Slide Number Placeholder 3"/>
          <p:cNvSpPr>
            <a:spLocks noGrp="1"/>
          </p:cNvSpPr>
          <p:nvPr>
            <p:ph type="sldNum" sz="quarter" idx="5"/>
          </p:nvPr>
        </p:nvSpPr>
        <p:spPr/>
        <p:txBody>
          <a:bodyPr/>
          <a:lstStyle/>
          <a:p>
            <a:fld id="{949DCE4D-E48D-4BC9-9543-4F75E1D4EAE1}" type="slidenum">
              <a:rPr lang="en-US" smtClean="0"/>
              <a:t>6</a:t>
            </a:fld>
            <a:endParaRPr lang="en-US"/>
          </a:p>
        </p:txBody>
      </p:sp>
    </p:spTree>
    <p:extLst>
      <p:ext uri="{BB962C8B-B14F-4D97-AF65-F5344CB8AC3E}">
        <p14:creationId xmlns:p14="http://schemas.microsoft.com/office/powerpoint/2010/main" val="21167373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Now zooming out, it is very important to mention that this deep freeze event in the Gulf coincided with Warming in the Arctic.</a:t>
            </a:r>
          </a:p>
          <a:p>
            <a:endParaRPr lang="en-US"/>
          </a:p>
          <a:p>
            <a:r>
              <a:rPr lang="en-US"/>
              <a:t>Shown here is a map of North America, Greenland, the Atlantic Ocean, Europe, and North Africa. The colors indicate temperatures, red and yellows being warm as expected in Tropical and subtropical areas, green is cool, blues, violate, and white are cold as expected in Sub-Arctic and Arctic areas.</a:t>
            </a:r>
          </a:p>
          <a:p>
            <a:endParaRPr lang="en-US"/>
          </a:p>
          <a:p>
            <a:r>
              <a:rPr lang="en-US"/>
              <a:t>On February 16, 2020, Centerville Texas recorded a high temperature of 65 degrees, which is pretty close to average.   </a:t>
            </a:r>
          </a:p>
          <a:p>
            <a:endParaRPr lang="en-US"/>
          </a:p>
          <a:p>
            <a:r>
              <a:rPr lang="en-US"/>
              <a:t>Thousands of miles to the Northeast in central Greenland in the Arctic the temperature was about 45 degrees below zero, profoundly cold, but expected on an ice sheet in Greenland in February.</a:t>
            </a:r>
          </a:p>
          <a:p>
            <a:endParaRPr lang="en-US"/>
          </a:p>
          <a:p>
            <a:r>
              <a:rPr lang="en-US"/>
              <a:t>Now to highlight the deep freeze event a year later on February 16, 2021 Centerville, Texas is 16 degrees, 49 degrees colder than the same time last year.</a:t>
            </a:r>
          </a:p>
          <a:p>
            <a:r>
              <a:rPr lang="en-US"/>
              <a:t>However, Central Greenland was only 13 degrees below zero, still very cold but 32 degrees warmer than the same time last year.</a:t>
            </a:r>
          </a:p>
          <a:p>
            <a:endParaRPr lang="en-US"/>
          </a:p>
          <a:p>
            <a:r>
              <a:rPr lang="en-US" b="1"/>
              <a:t>1:15 </a:t>
            </a:r>
          </a:p>
          <a:p>
            <a:r>
              <a:rPr lang="en-US" b="1"/>
              <a:t>(3:25)</a:t>
            </a:r>
          </a:p>
          <a:p>
            <a:endParaRPr lang="en-US"/>
          </a:p>
          <a:p>
            <a:endParaRPr lang="en-US"/>
          </a:p>
          <a:p>
            <a:endParaRPr lang="en-US"/>
          </a:p>
          <a:p>
            <a:r>
              <a:rPr lang="en-US"/>
              <a:t> </a:t>
            </a:r>
          </a:p>
          <a:p>
            <a:endParaRPr lang="en-US"/>
          </a:p>
          <a:p>
            <a:r>
              <a:rPr lang="en-US"/>
              <a:t> </a:t>
            </a:r>
          </a:p>
        </p:txBody>
      </p:sp>
      <p:sp>
        <p:nvSpPr>
          <p:cNvPr id="4" name="Slide Number Placeholder 3"/>
          <p:cNvSpPr>
            <a:spLocks noGrp="1"/>
          </p:cNvSpPr>
          <p:nvPr>
            <p:ph type="sldNum" sz="quarter" idx="5"/>
          </p:nvPr>
        </p:nvSpPr>
        <p:spPr/>
        <p:txBody>
          <a:bodyPr/>
          <a:lstStyle/>
          <a:p>
            <a:fld id="{949DCE4D-E48D-4BC9-9543-4F75E1D4EAE1}" type="slidenum">
              <a:rPr lang="en-US" smtClean="0"/>
              <a:t>7</a:t>
            </a:fld>
            <a:endParaRPr lang="en-US"/>
          </a:p>
        </p:txBody>
      </p:sp>
    </p:spTree>
    <p:extLst>
      <p:ext uri="{BB962C8B-B14F-4D97-AF65-F5344CB8AC3E}">
        <p14:creationId xmlns:p14="http://schemas.microsoft.com/office/powerpoint/2010/main" val="28675912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49DCE4D-E48D-4BC9-9543-4F75E1D4EAE1}" type="slidenum">
              <a:rPr lang="en-US" smtClean="0"/>
              <a:t>8</a:t>
            </a:fld>
            <a:endParaRPr lang="en-US"/>
          </a:p>
        </p:txBody>
      </p:sp>
    </p:spTree>
    <p:extLst>
      <p:ext uri="{BB962C8B-B14F-4D97-AF65-F5344CB8AC3E}">
        <p14:creationId xmlns:p14="http://schemas.microsoft.com/office/powerpoint/2010/main" val="29605419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Billion dollar event every 2.5 weeks, on avg (every 3 weeks in 2022)</a:t>
            </a:r>
          </a:p>
        </p:txBody>
      </p:sp>
      <p:sp>
        <p:nvSpPr>
          <p:cNvPr id="4" name="Slide Number Placeholder 3"/>
          <p:cNvSpPr>
            <a:spLocks noGrp="1"/>
          </p:cNvSpPr>
          <p:nvPr>
            <p:ph type="sldNum" sz="quarter" idx="5"/>
          </p:nvPr>
        </p:nvSpPr>
        <p:spPr/>
        <p:txBody>
          <a:bodyPr/>
          <a:lstStyle/>
          <a:p>
            <a:fld id="{949DCE4D-E48D-4BC9-9543-4F75E1D4EAE1}" type="slidenum">
              <a:rPr lang="en-US" smtClean="0"/>
              <a:t>9</a:t>
            </a:fld>
            <a:endParaRPr lang="en-US"/>
          </a:p>
        </p:txBody>
      </p:sp>
    </p:spTree>
    <p:extLst>
      <p:ext uri="{BB962C8B-B14F-4D97-AF65-F5344CB8AC3E}">
        <p14:creationId xmlns:p14="http://schemas.microsoft.com/office/powerpoint/2010/main" val="8379342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know the hazards will continue, especially without extreme mitigation action and greenhouse emission reductions – but our action and investments can make a huge difference in the impact on our communities.</a:t>
            </a:r>
          </a:p>
          <a:p>
            <a:r>
              <a:rPr lang="en-US" dirty="0"/>
              <a:t>The science determines the middle (and mitigation addresses it) – the other two are about consistent investment in adaptation and healthy communities.</a:t>
            </a:r>
          </a:p>
          <a:p>
            <a:r>
              <a:rPr lang="en-US" dirty="0"/>
              <a:t>Services and infrastructure – physical and beyond</a:t>
            </a:r>
          </a:p>
        </p:txBody>
      </p:sp>
      <p:sp>
        <p:nvSpPr>
          <p:cNvPr id="4" name="Slide Number Placeholder 3"/>
          <p:cNvSpPr>
            <a:spLocks noGrp="1"/>
          </p:cNvSpPr>
          <p:nvPr>
            <p:ph type="sldNum" sz="quarter" idx="5"/>
          </p:nvPr>
        </p:nvSpPr>
        <p:spPr/>
        <p:txBody>
          <a:bodyPr/>
          <a:lstStyle/>
          <a:p>
            <a:fld id="{949DCE4D-E48D-4BC9-9543-4F75E1D4EAE1}" type="slidenum">
              <a:rPr lang="en-US" smtClean="0"/>
              <a:t>10</a:t>
            </a:fld>
            <a:endParaRPr lang="en-US"/>
          </a:p>
        </p:txBody>
      </p:sp>
    </p:spTree>
    <p:extLst>
      <p:ext uri="{BB962C8B-B14F-4D97-AF65-F5344CB8AC3E}">
        <p14:creationId xmlns:p14="http://schemas.microsoft.com/office/powerpoint/2010/main" val="14752191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It’s easy to focus on the extremes, but much of the harm from climate change and opportunity to take action will be in the every day !</a:t>
            </a:r>
          </a:p>
          <a:p>
            <a:r>
              <a:rPr lang="en-US" dirty="0"/>
              <a:t>Source: https://assets.ctfassets.net/cxgxgstp8r5d/73igUswSfOhdo7DUDVLwK7/bb0a4e95e1d04457e56106355a1f74b9/2022PowerOutages.pdf</a:t>
            </a:r>
          </a:p>
          <a:p>
            <a:r>
              <a:rPr lang="en-US" dirty="0"/>
              <a:t>Image: The Guardian</a:t>
            </a:r>
          </a:p>
          <a:p>
            <a:endParaRPr lang="en-US" dirty="0"/>
          </a:p>
        </p:txBody>
      </p:sp>
      <p:sp>
        <p:nvSpPr>
          <p:cNvPr id="4" name="Slide Number Placeholder 3"/>
          <p:cNvSpPr>
            <a:spLocks noGrp="1"/>
          </p:cNvSpPr>
          <p:nvPr>
            <p:ph type="sldNum" sz="quarter" idx="5"/>
          </p:nvPr>
        </p:nvSpPr>
        <p:spPr/>
        <p:txBody>
          <a:bodyPr/>
          <a:lstStyle/>
          <a:p>
            <a:fld id="{949DCE4D-E48D-4BC9-9543-4F75E1D4EAE1}" type="slidenum">
              <a:rPr lang="en-US" smtClean="0"/>
              <a:t>11</a:t>
            </a:fld>
            <a:endParaRPr lang="en-US"/>
          </a:p>
        </p:txBody>
      </p:sp>
    </p:spTree>
    <p:extLst>
      <p:ext uri="{BB962C8B-B14F-4D97-AF65-F5344CB8AC3E}">
        <p14:creationId xmlns:p14="http://schemas.microsoft.com/office/powerpoint/2010/main" val="16843355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Green infrastructure: increasing water infiltration to decrease runoff</a:t>
            </a:r>
          </a:p>
          <a:p>
            <a:r>
              <a:rPr lang="en-US" dirty="0"/>
              <a:t>Image: UCAR COMET program</a:t>
            </a:r>
          </a:p>
        </p:txBody>
      </p:sp>
      <p:sp>
        <p:nvSpPr>
          <p:cNvPr id="4" name="Slide Number Placeholder 3"/>
          <p:cNvSpPr>
            <a:spLocks noGrp="1"/>
          </p:cNvSpPr>
          <p:nvPr>
            <p:ph type="sldNum" sz="quarter" idx="5"/>
          </p:nvPr>
        </p:nvSpPr>
        <p:spPr/>
        <p:txBody>
          <a:bodyPr/>
          <a:lstStyle/>
          <a:p>
            <a:fld id="{949DCE4D-E48D-4BC9-9543-4F75E1D4EAE1}" type="slidenum">
              <a:rPr lang="en-US" smtClean="0"/>
              <a:t>12</a:t>
            </a:fld>
            <a:endParaRPr lang="en-US"/>
          </a:p>
        </p:txBody>
      </p:sp>
    </p:spTree>
    <p:extLst>
      <p:ext uri="{BB962C8B-B14F-4D97-AF65-F5344CB8AC3E}">
        <p14:creationId xmlns:p14="http://schemas.microsoft.com/office/powerpoint/2010/main" val="40648901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know the hazards will continue, especially without extreme mitigation action and greenhouse emission reductions – but our action and investments can make a huge difference in the impact on our communities.</a:t>
            </a:r>
          </a:p>
          <a:p>
            <a:r>
              <a:rPr lang="en-US" dirty="0"/>
              <a:t>The science determines the middle (and mitigation addresses it) – the other two are about consistent investment in adaptation and healthy communities.</a:t>
            </a:r>
          </a:p>
          <a:p>
            <a:r>
              <a:rPr lang="en-US" dirty="0"/>
              <a:t>Services and infrastructure – physical and beyond</a:t>
            </a:r>
          </a:p>
        </p:txBody>
      </p:sp>
      <p:sp>
        <p:nvSpPr>
          <p:cNvPr id="4" name="Slide Number Placeholder 3"/>
          <p:cNvSpPr>
            <a:spLocks noGrp="1"/>
          </p:cNvSpPr>
          <p:nvPr>
            <p:ph type="sldNum" sz="quarter" idx="5"/>
          </p:nvPr>
        </p:nvSpPr>
        <p:spPr/>
        <p:txBody>
          <a:bodyPr/>
          <a:lstStyle/>
          <a:p>
            <a:fld id="{949DCE4D-E48D-4BC9-9543-4F75E1D4EAE1}" type="slidenum">
              <a:rPr lang="en-US" smtClean="0"/>
              <a:t>13</a:t>
            </a:fld>
            <a:endParaRPr lang="en-US"/>
          </a:p>
        </p:txBody>
      </p:sp>
    </p:spTree>
    <p:extLst>
      <p:ext uri="{BB962C8B-B14F-4D97-AF65-F5344CB8AC3E}">
        <p14:creationId xmlns:p14="http://schemas.microsoft.com/office/powerpoint/2010/main" val="19685430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buFont typeface="+mj-lt"/>
              <a:buNone/>
            </a:pPr>
            <a:r>
              <a:rPr lang="en-US" sz="1800" b="1" i="0">
                <a:solidFill>
                  <a:srgbClr val="000000"/>
                </a:solidFill>
                <a:effectLst/>
                <a:latin typeface="Calibri" panose="020F0502020204030204" pitchFamily="34" charset="0"/>
              </a:rPr>
              <a:t>INTRO</a:t>
            </a:r>
          </a:p>
          <a:p>
            <a:pPr algn="l" rtl="0" fontAlgn="base">
              <a:buFont typeface="+mj-lt"/>
              <a:buNone/>
            </a:pPr>
            <a:r>
              <a:rPr lang="en-US" sz="1800" b="1" i="0">
                <a:solidFill>
                  <a:srgbClr val="000000"/>
                </a:solidFill>
                <a:effectLst/>
                <a:latin typeface="Calibri" panose="020F0502020204030204" pitchFamily="34" charset="0"/>
              </a:rPr>
              <a:t>Forest Infrastructure Concern Under a Changing Climate</a:t>
            </a:r>
          </a:p>
          <a:p>
            <a:pPr algn="l" rtl="0" fontAlgn="base">
              <a:buFont typeface="+mj-lt"/>
              <a:buNone/>
            </a:pPr>
            <a:r>
              <a:rPr lang="en-US" sz="1800" b="0" i="0">
                <a:solidFill>
                  <a:srgbClr val="000000"/>
                </a:solidFill>
                <a:effectLst/>
                <a:latin typeface="Calibri" panose="020F0502020204030204" pitchFamily="34" charset="0"/>
              </a:rPr>
              <a:t>For Starters…What do we use Forest Roads for? What is the importance of this forest infrastructure? Forest roads a critical in supporting…..</a:t>
            </a:r>
          </a:p>
          <a:p>
            <a:pPr lvl="1" algn="l" rtl="0" fontAlgn="base">
              <a:buFont typeface="+mj-lt"/>
              <a:buAutoNum type="arabicPeriod"/>
            </a:pPr>
            <a:r>
              <a:rPr lang="en-US" sz="1800" b="0" i="0">
                <a:solidFill>
                  <a:srgbClr val="000000"/>
                </a:solidFill>
                <a:effectLst/>
                <a:latin typeface="Calibri" panose="020F0502020204030204" pitchFamily="34" charset="0"/>
              </a:rPr>
              <a:t>Access (Hunting, Fishing, Gathering of Traditional Foods, medicines, and ceremonial resources) </a:t>
            </a:r>
          </a:p>
          <a:p>
            <a:pPr lvl="1" algn="l" rtl="0" fontAlgn="base">
              <a:buFont typeface="+mj-lt"/>
              <a:buAutoNum type="arabicPeriod"/>
            </a:pPr>
            <a:r>
              <a:rPr lang="en-US" sz="1800" b="0" i="0">
                <a:solidFill>
                  <a:srgbClr val="000000"/>
                </a:solidFill>
                <a:effectLst/>
                <a:latin typeface="Calibri" panose="020F0502020204030204" pitchFamily="34" charset="0"/>
              </a:rPr>
              <a:t>They support Forest Management (Conducting timber harvests, gathering forest resource data, wildlife surveys, forest health surveys, Habitat improvement treatments, etc..) </a:t>
            </a:r>
          </a:p>
          <a:p>
            <a:pPr lvl="1" algn="l" rtl="0" fontAlgn="base">
              <a:buFont typeface="+mj-lt"/>
              <a:buAutoNum type="arabicPeriod"/>
            </a:pPr>
            <a:r>
              <a:rPr lang="en-US" sz="1800" b="0" i="0">
                <a:solidFill>
                  <a:srgbClr val="000000"/>
                </a:solidFill>
                <a:effectLst/>
                <a:latin typeface="Calibri" panose="020F0502020204030204" pitchFamily="34" charset="0"/>
              </a:rPr>
              <a:t>Fire Fighting (Access to areas where wildland fires is a concern is hugely important, fire roads also provide a break in fuel load for those fires) </a:t>
            </a:r>
          </a:p>
          <a:p>
            <a:pPr lvl="1" algn="l" rtl="0" fontAlgn="base">
              <a:buFont typeface="+mj-lt"/>
              <a:buAutoNum type="arabicPeriod"/>
            </a:pPr>
            <a:r>
              <a:rPr lang="en-US" sz="1800" b="0" i="0">
                <a:solidFill>
                  <a:srgbClr val="000000"/>
                </a:solidFill>
                <a:effectLst/>
                <a:latin typeface="Calibri" panose="020F0502020204030204" pitchFamily="34" charset="0"/>
              </a:rPr>
              <a:t>Outdoor Recreation (Beyond fishing and hunting we have paddling, hiking, camping, and much more recreation that our forests provide us, and the infrastructure of forest roads contribute to this luxury) </a:t>
            </a:r>
          </a:p>
          <a:p>
            <a:endParaRPr lang="en-US"/>
          </a:p>
          <a:p>
            <a:r>
              <a:rPr lang="en-US"/>
              <a:t> </a:t>
            </a:r>
          </a:p>
          <a:p>
            <a:endParaRPr lang="en-US"/>
          </a:p>
          <a:p>
            <a:r>
              <a:rPr lang="en-US"/>
              <a:t> </a:t>
            </a:r>
          </a:p>
        </p:txBody>
      </p:sp>
      <p:sp>
        <p:nvSpPr>
          <p:cNvPr id="4" name="Slide Number Placeholder 3"/>
          <p:cNvSpPr>
            <a:spLocks noGrp="1"/>
          </p:cNvSpPr>
          <p:nvPr>
            <p:ph type="sldNum" sz="quarter" idx="5"/>
          </p:nvPr>
        </p:nvSpPr>
        <p:spPr/>
        <p:txBody>
          <a:bodyPr/>
          <a:lstStyle/>
          <a:p>
            <a:fld id="{949DCE4D-E48D-4BC9-9543-4F75E1D4EAE1}" type="slidenum">
              <a:rPr lang="en-US" smtClean="0"/>
              <a:t>14</a:t>
            </a:fld>
            <a:endParaRPr lang="en-US"/>
          </a:p>
        </p:txBody>
      </p:sp>
    </p:spTree>
    <p:extLst>
      <p:ext uri="{BB962C8B-B14F-4D97-AF65-F5344CB8AC3E}">
        <p14:creationId xmlns:p14="http://schemas.microsoft.com/office/powerpoint/2010/main" val="21589804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buFont typeface="+mj-lt"/>
              <a:buNone/>
            </a:pPr>
            <a:r>
              <a:rPr lang="en-US" sz="1800" b="1" i="0">
                <a:solidFill>
                  <a:srgbClr val="000000"/>
                </a:solidFill>
                <a:effectLst/>
                <a:latin typeface="Calibri" panose="020F0502020204030204" pitchFamily="34" charset="0"/>
              </a:rPr>
              <a:t>INTRO</a:t>
            </a:r>
          </a:p>
          <a:p>
            <a:pPr algn="l" rtl="0" fontAlgn="base">
              <a:buFont typeface="+mj-lt"/>
              <a:buNone/>
            </a:pPr>
            <a:r>
              <a:rPr lang="en-US" sz="1800" b="1" i="0">
                <a:solidFill>
                  <a:srgbClr val="000000"/>
                </a:solidFill>
                <a:effectLst/>
                <a:latin typeface="Calibri" panose="020F0502020204030204" pitchFamily="34" charset="0"/>
              </a:rPr>
              <a:t>Forest Infrastructure Concern Under a Changing Climate</a:t>
            </a:r>
          </a:p>
          <a:p>
            <a:pPr algn="l" rtl="0" fontAlgn="base">
              <a:buFont typeface="+mj-lt"/>
              <a:buNone/>
            </a:pPr>
            <a:r>
              <a:rPr lang="en-US" sz="1800" b="0" i="0">
                <a:solidFill>
                  <a:srgbClr val="000000"/>
                </a:solidFill>
                <a:effectLst/>
                <a:latin typeface="Calibri" panose="020F0502020204030204" pitchFamily="34" charset="0"/>
              </a:rPr>
              <a:t>For Starters…What do we use Forest Roads for? What is the importance of this forest infrastructure? Forest roads a critical in supporting…..</a:t>
            </a:r>
          </a:p>
          <a:p>
            <a:pPr lvl="1" algn="l" rtl="0" fontAlgn="base">
              <a:buFont typeface="+mj-lt"/>
              <a:buAutoNum type="arabicPeriod"/>
            </a:pPr>
            <a:r>
              <a:rPr lang="en-US" sz="1800" b="0" i="0">
                <a:solidFill>
                  <a:srgbClr val="000000"/>
                </a:solidFill>
                <a:effectLst/>
                <a:latin typeface="Calibri" panose="020F0502020204030204" pitchFamily="34" charset="0"/>
              </a:rPr>
              <a:t>Access (Hunting, Fishing, Gathering of Traditional Foods, medicines, and ceremonial resources) </a:t>
            </a:r>
          </a:p>
          <a:p>
            <a:pPr lvl="1" algn="l" rtl="0" fontAlgn="base">
              <a:buFont typeface="+mj-lt"/>
              <a:buAutoNum type="arabicPeriod"/>
            </a:pPr>
            <a:r>
              <a:rPr lang="en-US" sz="1800" b="0" i="0">
                <a:solidFill>
                  <a:srgbClr val="000000"/>
                </a:solidFill>
                <a:effectLst/>
                <a:latin typeface="Calibri" panose="020F0502020204030204" pitchFamily="34" charset="0"/>
              </a:rPr>
              <a:t>They support Forest Management (Conducting timber harvests, gathering forest resource data, wildlife surveys, forest health surveys, Habitat improvement treatments, etc..) </a:t>
            </a:r>
          </a:p>
          <a:p>
            <a:pPr lvl="1" algn="l" rtl="0" fontAlgn="base">
              <a:buFont typeface="+mj-lt"/>
              <a:buAutoNum type="arabicPeriod"/>
            </a:pPr>
            <a:r>
              <a:rPr lang="en-US" sz="1800" b="0" i="0">
                <a:solidFill>
                  <a:srgbClr val="000000"/>
                </a:solidFill>
                <a:effectLst/>
                <a:latin typeface="Calibri" panose="020F0502020204030204" pitchFamily="34" charset="0"/>
              </a:rPr>
              <a:t>Fire Fighting (Access to areas where wildland fires is a concern is hugely important, fire roads also provide a break in fuel load for those fires) </a:t>
            </a:r>
          </a:p>
          <a:p>
            <a:pPr lvl="1" algn="l" rtl="0" fontAlgn="base">
              <a:buFont typeface="+mj-lt"/>
              <a:buAutoNum type="arabicPeriod"/>
            </a:pPr>
            <a:r>
              <a:rPr lang="en-US" sz="1800" b="0" i="0">
                <a:solidFill>
                  <a:srgbClr val="000000"/>
                </a:solidFill>
                <a:effectLst/>
                <a:latin typeface="Calibri" panose="020F0502020204030204" pitchFamily="34" charset="0"/>
              </a:rPr>
              <a:t>Outdoor Recreation (Beyond fishing and hunting we have paddling, hiking, camping, and much more recreation that our forests provide us, and the infrastructure of forest roads contribute to this luxury) </a:t>
            </a:r>
          </a:p>
          <a:p>
            <a:endParaRPr lang="en-US"/>
          </a:p>
          <a:p>
            <a:r>
              <a:rPr lang="en-US"/>
              <a:t> </a:t>
            </a:r>
          </a:p>
          <a:p>
            <a:endParaRPr lang="en-US"/>
          </a:p>
          <a:p>
            <a:r>
              <a:rPr lang="en-US"/>
              <a:t> </a:t>
            </a:r>
          </a:p>
        </p:txBody>
      </p:sp>
      <p:sp>
        <p:nvSpPr>
          <p:cNvPr id="4" name="Slide Number Placeholder 3"/>
          <p:cNvSpPr>
            <a:spLocks noGrp="1"/>
          </p:cNvSpPr>
          <p:nvPr>
            <p:ph type="sldNum" sz="quarter" idx="5"/>
          </p:nvPr>
        </p:nvSpPr>
        <p:spPr/>
        <p:txBody>
          <a:bodyPr/>
          <a:lstStyle/>
          <a:p>
            <a:fld id="{949DCE4D-E48D-4BC9-9543-4F75E1D4EAE1}" type="slidenum">
              <a:rPr lang="en-US" smtClean="0"/>
              <a:t>15</a:t>
            </a:fld>
            <a:endParaRPr lang="en-US"/>
          </a:p>
        </p:txBody>
      </p:sp>
    </p:spTree>
    <p:extLst>
      <p:ext uri="{BB962C8B-B14F-4D97-AF65-F5344CB8AC3E}">
        <p14:creationId xmlns:p14="http://schemas.microsoft.com/office/powerpoint/2010/main" val="18829134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buFont typeface="+mj-lt"/>
              <a:buNone/>
            </a:pPr>
            <a:r>
              <a:rPr lang="en-US" sz="1800" b="1" i="0">
                <a:solidFill>
                  <a:srgbClr val="000000"/>
                </a:solidFill>
                <a:effectLst/>
                <a:latin typeface="Calibri" panose="020F0502020204030204" pitchFamily="34" charset="0"/>
              </a:rPr>
              <a:t>Climate Smart Forest Road Infrastructure and primarily we want to consider Water Quality and our Forest Roads </a:t>
            </a:r>
          </a:p>
          <a:p>
            <a:pPr algn="l" rtl="0" fontAlgn="base">
              <a:buFont typeface="+mj-lt"/>
              <a:buNone/>
            </a:pPr>
            <a:r>
              <a:rPr lang="en-US" sz="1800" b="0" i="0">
                <a:solidFill>
                  <a:srgbClr val="000000"/>
                </a:solidFill>
                <a:effectLst/>
                <a:latin typeface="Calibri" panose="020F0502020204030204" pitchFamily="34" charset="0"/>
              </a:rPr>
              <a:t>The Climate Impact(s) of Concern here would be </a:t>
            </a:r>
            <a:r>
              <a:rPr lang="en-US" sz="1800" b="0" i="0"/>
              <a:t>Frequent Heavy Precipitation Events &amp; Intense Storms, Changes in Spring Thaw in Northern Climates, Less Snow &amp; Shorter Winter Season</a:t>
            </a:r>
            <a:endParaRPr lang="en-US" sz="1800" b="0" i="0">
              <a:solidFill>
                <a:srgbClr val="000000"/>
              </a:solidFill>
              <a:effectLst/>
              <a:latin typeface="Calibri" panose="020F0502020204030204" pitchFamily="34" charset="0"/>
            </a:endParaRPr>
          </a:p>
          <a:p>
            <a:pPr algn="l" rtl="0" fontAlgn="base">
              <a:buFont typeface="+mj-lt"/>
              <a:buNone/>
            </a:pPr>
            <a:endParaRPr lang="en-US" sz="1800" b="0" i="0">
              <a:solidFill>
                <a:srgbClr val="000000"/>
              </a:solidFill>
              <a:effectLst/>
              <a:latin typeface="Calibri" panose="020F0502020204030204" pitchFamily="34" charset="0"/>
            </a:endParaRPr>
          </a:p>
          <a:p>
            <a:pPr algn="l" rtl="0" fontAlgn="base">
              <a:buFont typeface="+mj-lt"/>
              <a:buNone/>
            </a:pPr>
            <a:r>
              <a:rPr lang="en-US" sz="1800" b="0" i="0">
                <a:solidFill>
                  <a:srgbClr val="000000"/>
                </a:solidFill>
                <a:effectLst/>
                <a:latin typeface="Calibri" panose="020F0502020204030204" pitchFamily="34" charset="0"/>
              </a:rPr>
              <a:t>Considering The Impacts to Forest Infrastructure here we should recognize Both of these climate impacts can.... </a:t>
            </a:r>
          </a:p>
          <a:p>
            <a:pPr lvl="1" algn="l" rtl="0" fontAlgn="base">
              <a:buFont typeface="+mj-lt"/>
              <a:buAutoNum type="arabicPeriod"/>
            </a:pPr>
            <a:r>
              <a:rPr lang="en-US" sz="1800" b="0" i="0">
                <a:solidFill>
                  <a:srgbClr val="000000"/>
                </a:solidFill>
                <a:effectLst/>
                <a:latin typeface="Calibri" panose="020F0502020204030204" pitchFamily="34" charset="0"/>
              </a:rPr>
              <a:t> Subject forest road to increased erosion during those severe precipitation events. </a:t>
            </a:r>
          </a:p>
          <a:p>
            <a:pPr lvl="1" algn="l" rtl="0" fontAlgn="base">
              <a:buFont typeface="+mj-lt"/>
              <a:buAutoNum type="arabicPeriod"/>
            </a:pPr>
            <a:r>
              <a:rPr lang="en-US" sz="1800" b="0" i="0">
                <a:solidFill>
                  <a:srgbClr val="000000"/>
                </a:solidFill>
                <a:effectLst/>
                <a:latin typeface="Calibri" panose="020F0502020204030204" pitchFamily="34" charset="0"/>
              </a:rPr>
              <a:t> We can see situations of altered stream flows leading to bridge/crossing washouts if culverts are improperly sized or installed incorrectly.  </a:t>
            </a:r>
          </a:p>
          <a:p>
            <a:pPr lvl="1" algn="l" rtl="0" fontAlgn="base">
              <a:buFont typeface="+mj-lt"/>
              <a:buAutoNum type="arabicPeriod"/>
            </a:pPr>
            <a:r>
              <a:rPr lang="en-US" sz="1800" b="0" i="0">
                <a:solidFill>
                  <a:srgbClr val="000000"/>
                </a:solidFill>
                <a:effectLst/>
                <a:latin typeface="Calibri" panose="020F0502020204030204" pitchFamily="34" charset="0"/>
              </a:rPr>
              <a:t>And lastly There can be an increased frequency of high siltation events of which could negatively impact surface water quality. </a:t>
            </a:r>
          </a:p>
          <a:p>
            <a:pPr algn="l" rtl="0" fontAlgn="base">
              <a:buFont typeface="+mj-lt"/>
              <a:buNone/>
            </a:pPr>
            <a:endParaRPr lang="en-US" sz="1800" b="0" i="0">
              <a:solidFill>
                <a:srgbClr val="000000"/>
              </a:solidFill>
              <a:effectLst/>
              <a:latin typeface="Calibri" panose="020F0502020204030204" pitchFamily="34" charset="0"/>
            </a:endParaRPr>
          </a:p>
          <a:p>
            <a:pPr algn="l" rtl="0" fontAlgn="base">
              <a:buFont typeface="+mj-lt"/>
              <a:buNone/>
            </a:pPr>
            <a:r>
              <a:rPr lang="en-US" sz="1800" b="0" i="0">
                <a:solidFill>
                  <a:srgbClr val="000000"/>
                </a:solidFill>
                <a:effectLst/>
                <a:latin typeface="Calibri" panose="020F0502020204030204" pitchFamily="34" charset="0"/>
              </a:rPr>
              <a:t>Some Potential Adaptation Actions to consider in forest infrastructure: </a:t>
            </a:r>
          </a:p>
          <a:p>
            <a:pPr lvl="1" algn="l" rtl="0" fontAlgn="base">
              <a:buFont typeface="+mj-lt"/>
              <a:buAutoNum type="arabicPeriod"/>
            </a:pPr>
            <a:r>
              <a:rPr lang="en-US" sz="1800" b="0" i="0">
                <a:solidFill>
                  <a:srgbClr val="000000"/>
                </a:solidFill>
                <a:effectLst/>
                <a:latin typeface="Calibri" panose="020F0502020204030204" pitchFamily="34" charset="0"/>
              </a:rPr>
              <a:t>Thoughtful and proper road construction can minimize the erosion of forest roads during heavy precipitation. Roads should be constructed in a way to shed water and avoid puddling. The ditches and roadways may benefit from water bar installations that serve as tool for slowing water velocity and directing it toward natural filtration, even roads that are properly constructed get worn out overtime with heavy traffic. If a road is not needed, closing it out to access by motor vehicles can prolong the life of the road and minimize the upkeep to prevent erosion. </a:t>
            </a:r>
          </a:p>
          <a:p>
            <a:pPr lvl="1" algn="l" rtl="0" fontAlgn="base">
              <a:buFont typeface="+mj-lt"/>
              <a:buAutoNum type="arabicPeriod"/>
            </a:pPr>
            <a:r>
              <a:rPr lang="en-US" sz="1800" b="0" i="0">
                <a:solidFill>
                  <a:srgbClr val="000000"/>
                </a:solidFill>
                <a:effectLst/>
                <a:latin typeface="Calibri" panose="020F0502020204030204" pitchFamily="34" charset="0"/>
              </a:rPr>
              <a:t>Generally, culverts are sized according to 10-year flooding events. However, know the impacts of climate change we can Consider looking at 25- or even 50-year flood events to base culvert sizing. For critically valuable stream habitat, you can create more ecologically suitable crossings that maintain a natural stream substrate and disturb the natural flow of the stream much less. </a:t>
            </a:r>
          </a:p>
          <a:p>
            <a:pPr lvl="1" algn="l" rtl="0" fontAlgn="base">
              <a:buFont typeface="+mj-lt"/>
              <a:buAutoNum type="arabicPeriod"/>
            </a:pPr>
            <a:r>
              <a:rPr lang="en-US" sz="1800" b="0" i="0">
                <a:solidFill>
                  <a:srgbClr val="000000"/>
                </a:solidFill>
                <a:effectLst/>
                <a:latin typeface="Calibri" panose="020F0502020204030204" pitchFamily="34" charset="0"/>
              </a:rPr>
              <a:t>Referencing any best management practices for water resources in your region can be useful to find additional acceptable strategies to minimize siltation. This could include </a:t>
            </a:r>
            <a:r>
              <a:rPr lang="en-US" sz="1800" b="0" i="0" err="1">
                <a:solidFill>
                  <a:srgbClr val="000000"/>
                </a:solidFill>
                <a:effectLst/>
                <a:latin typeface="Calibri" panose="020F0502020204030204" pitchFamily="34" charset="0"/>
              </a:rPr>
              <a:t>waterbars</a:t>
            </a:r>
            <a:r>
              <a:rPr lang="en-US" sz="1800" b="0" i="0">
                <a:solidFill>
                  <a:srgbClr val="000000"/>
                </a:solidFill>
                <a:effectLst/>
                <a:latin typeface="Calibri" panose="020F0502020204030204" pitchFamily="34" charset="0"/>
              </a:rPr>
              <a:t> as I mentioned but also, thoughtful road layout that takes advantage of </a:t>
            </a:r>
            <a:r>
              <a:rPr lang="en-US" sz="1800" b="0" i="0" err="1">
                <a:solidFill>
                  <a:srgbClr val="000000"/>
                </a:solidFill>
                <a:effectLst/>
                <a:latin typeface="Calibri" panose="020F0502020204030204" pitchFamily="34" charset="0"/>
              </a:rPr>
              <a:t>natrual</a:t>
            </a:r>
            <a:r>
              <a:rPr lang="en-US" sz="1800" b="0" i="0">
                <a:solidFill>
                  <a:srgbClr val="000000"/>
                </a:solidFill>
                <a:effectLst/>
                <a:latin typeface="Calibri" panose="020F0502020204030204" pitchFamily="34" charset="0"/>
              </a:rPr>
              <a:t> vegetation to serve as a filter to slow water velocity and minimize water volume, and the use of geotextiles and rip rap to stabilize stream banks and crossing approaches, especially during and soon after construction. Planting stream banks with </a:t>
            </a:r>
            <a:r>
              <a:rPr lang="en-US" sz="1800" b="0" i="0" err="1">
                <a:solidFill>
                  <a:srgbClr val="000000"/>
                </a:solidFill>
                <a:effectLst/>
                <a:latin typeface="Calibri" panose="020F0502020204030204" pitchFamily="34" charset="0"/>
              </a:rPr>
              <a:t>stablizing</a:t>
            </a:r>
            <a:r>
              <a:rPr lang="en-US" sz="1800" b="0" i="0">
                <a:solidFill>
                  <a:srgbClr val="000000"/>
                </a:solidFill>
                <a:effectLst/>
                <a:latin typeface="Calibri" panose="020F0502020204030204" pitchFamily="34" charset="0"/>
              </a:rPr>
              <a:t> vegetation is also a suitable strategy here.</a:t>
            </a:r>
          </a:p>
          <a:p>
            <a:endParaRPr lang="en-US"/>
          </a:p>
        </p:txBody>
      </p:sp>
      <p:sp>
        <p:nvSpPr>
          <p:cNvPr id="4" name="Slide Number Placeholder 3"/>
          <p:cNvSpPr>
            <a:spLocks noGrp="1"/>
          </p:cNvSpPr>
          <p:nvPr>
            <p:ph type="sldNum" sz="quarter" idx="5"/>
          </p:nvPr>
        </p:nvSpPr>
        <p:spPr/>
        <p:txBody>
          <a:bodyPr/>
          <a:lstStyle/>
          <a:p>
            <a:fld id="{949DCE4D-E48D-4BC9-9543-4F75E1D4EAE1}" type="slidenum">
              <a:rPr lang="en-US" smtClean="0"/>
              <a:t>16</a:t>
            </a:fld>
            <a:endParaRPr lang="en-US"/>
          </a:p>
        </p:txBody>
      </p:sp>
    </p:spTree>
    <p:extLst>
      <p:ext uri="{BB962C8B-B14F-4D97-AF65-F5344CB8AC3E}">
        <p14:creationId xmlns:p14="http://schemas.microsoft.com/office/powerpoint/2010/main" val="22238850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buFont typeface="+mj-lt"/>
              <a:buNone/>
            </a:pPr>
            <a:r>
              <a:rPr lang="en-US" sz="1800" b="1" i="0">
                <a:solidFill>
                  <a:srgbClr val="000000"/>
                </a:solidFill>
                <a:effectLst/>
                <a:latin typeface="Calibri" panose="020F0502020204030204" pitchFamily="34" charset="0"/>
              </a:rPr>
              <a:t>Wildland Fire in The USET Region</a:t>
            </a:r>
          </a:p>
          <a:p>
            <a:pPr algn="l" rtl="0" fontAlgn="base">
              <a:buFont typeface="+mj-lt"/>
              <a:buNone/>
            </a:pPr>
            <a:r>
              <a:rPr lang="en-US" sz="1800" b="0" i="0">
                <a:solidFill>
                  <a:srgbClr val="000000"/>
                </a:solidFill>
                <a:effectLst/>
                <a:latin typeface="Calibri" panose="020F0502020204030204" pitchFamily="34" charset="0"/>
              </a:rPr>
              <a:t>The Climate Impact(s) of Concern here would be </a:t>
            </a:r>
            <a:r>
              <a:rPr lang="en-US" sz="1800" b="0" i="0"/>
              <a:t>Reduced Summer Soil Moisture &amp; Increased Drought Stress, Untimely Flashy/Pulsed Precipitation.</a:t>
            </a:r>
          </a:p>
          <a:p>
            <a:pPr algn="l" rtl="0" fontAlgn="base">
              <a:buFont typeface="+mj-lt"/>
              <a:buNone/>
            </a:pPr>
            <a:endParaRPr lang="en-US" sz="1800" b="0" i="0"/>
          </a:p>
          <a:p>
            <a:pPr algn="l" rtl="0" fontAlgn="base">
              <a:buFont typeface="+mj-lt"/>
              <a:buNone/>
            </a:pPr>
            <a:r>
              <a:rPr lang="en-US" sz="1800" b="0" i="0">
                <a:solidFill>
                  <a:srgbClr val="000000"/>
                </a:solidFill>
                <a:effectLst/>
                <a:latin typeface="Calibri" panose="020F0502020204030204" pitchFamily="34" charset="0"/>
              </a:rPr>
              <a:t>Wildland fire is a concern in our forests across the USET region. However, in today's forests we see this impact more prevalently out west. But, southeastern U.S. forests could begin to see wildland fire concerns similar to that of the forests out west based on current climate projections. The Northeast and Mid-</a:t>
            </a:r>
            <a:r>
              <a:rPr lang="en-US" sz="1800" b="0" i="0" err="1">
                <a:solidFill>
                  <a:srgbClr val="000000"/>
                </a:solidFill>
                <a:effectLst/>
                <a:latin typeface="Calibri" panose="020F0502020204030204" pitchFamily="34" charset="0"/>
              </a:rPr>
              <a:t>atlantic</a:t>
            </a:r>
            <a:r>
              <a:rPr lang="en-US" sz="1800" b="0" i="0">
                <a:solidFill>
                  <a:srgbClr val="000000"/>
                </a:solidFill>
                <a:effectLst/>
                <a:latin typeface="Calibri" panose="020F0502020204030204" pitchFamily="34" charset="0"/>
              </a:rPr>
              <a:t> areas would also benefit from establishing the infrastructure needed to respond to such events as they too could become more prevalent in these regions over time based on climate projections. The projections indicate less timely precipitation with wetter fall and winter months depending on where your community is. The precipitation comes down intensely over a short period of time and does not stay in our soils for as long as it would if precipitation was not so pulsed. This in turn leads to more droughty conditions, particularly in the spring and summer months when our forests are trying to grow. With that said, climate scientists have noted that these projections on drought and precipitation do not carry high degrees of certainty. What we do have a higher degree of certainty with is out continual increase in temperature. We know temperature will rise but these other variables are more uncertain. However, in recent years we can all recall these intense droughts when these are coupled with that untimely and flashy precipitation, lightning strikes and a slew of other igniters bring wildland fire concerns to areas where it may not have been historically a concern. With the impacts of wildfire, we have the following implications and considerations with forest infrastructure:</a:t>
            </a:r>
          </a:p>
          <a:p>
            <a:pPr lvl="1" algn="l" rtl="0" fontAlgn="base">
              <a:buFont typeface="+mj-lt"/>
              <a:buAutoNum type="arabicPeriod" startAt="2"/>
            </a:pPr>
            <a:r>
              <a:rPr lang="en-US" sz="1800" b="0" i="0">
                <a:solidFill>
                  <a:srgbClr val="000000"/>
                </a:solidFill>
                <a:effectLst/>
                <a:latin typeface="Calibri" panose="020F0502020204030204" pitchFamily="34" charset="0"/>
              </a:rPr>
              <a:t>Decreased air quality as a result of wildland fire near and far from your community. </a:t>
            </a:r>
          </a:p>
          <a:p>
            <a:pPr lvl="1" algn="l" rtl="0" fontAlgn="base">
              <a:buFont typeface="+mj-lt"/>
              <a:buAutoNum type="arabicPeriod" startAt="2"/>
            </a:pPr>
            <a:r>
              <a:rPr lang="en-US" sz="1800" b="0" i="0">
                <a:solidFill>
                  <a:srgbClr val="000000"/>
                </a:solidFill>
                <a:effectLst/>
                <a:latin typeface="Calibri" panose="020F0502020204030204" pitchFamily="34" charset="0"/>
              </a:rPr>
              <a:t>Existing infrastructure under threat (homes, facilities, electrical systems, etc..) </a:t>
            </a:r>
          </a:p>
          <a:p>
            <a:pPr lvl="1" algn="l" rtl="0" fontAlgn="base">
              <a:buFont typeface="+mj-lt"/>
              <a:buAutoNum type="arabicPeriod" startAt="2"/>
            </a:pPr>
            <a:endParaRPr lang="en-US" sz="1800" b="0" i="0">
              <a:solidFill>
                <a:srgbClr val="000000"/>
              </a:solidFill>
              <a:effectLst/>
              <a:latin typeface="Calibri" panose="020F0502020204030204" pitchFamily="34" charset="0"/>
            </a:endParaRPr>
          </a:p>
          <a:p>
            <a:pPr algn="l" rtl="0" fontAlgn="base">
              <a:buFont typeface="+mj-lt"/>
              <a:buNone/>
            </a:pPr>
            <a:r>
              <a:rPr lang="en-US" sz="1800" b="0" i="0">
                <a:solidFill>
                  <a:srgbClr val="000000"/>
                </a:solidFill>
                <a:effectLst/>
                <a:latin typeface="Calibri" panose="020F0502020204030204" pitchFamily="34" charset="0"/>
              </a:rPr>
              <a:t>Some Potential Adaptation Actions to consider in forest infrastructure: </a:t>
            </a:r>
          </a:p>
          <a:p>
            <a:pPr lvl="1" algn="l" rtl="0" fontAlgn="base">
              <a:buFont typeface="+mj-lt"/>
              <a:buAutoNum type="arabicPeriod"/>
            </a:pPr>
            <a:r>
              <a:rPr lang="en-US" sz="1800" b="0" i="0">
                <a:solidFill>
                  <a:srgbClr val="000000"/>
                </a:solidFill>
                <a:effectLst/>
                <a:latin typeface="Calibri" panose="020F0502020204030204" pitchFamily="34" charset="0"/>
              </a:rPr>
              <a:t> Sounds Forest Management can address the fuel loads in our forests to decrease the ladder fuels that would ramp up forest fires to larger scale wildfires. </a:t>
            </a:r>
          </a:p>
          <a:p>
            <a:pPr lvl="1" algn="l" rtl="0" fontAlgn="base">
              <a:buFont typeface="+mj-lt"/>
              <a:buAutoNum type="arabicPeriod"/>
            </a:pPr>
            <a:r>
              <a:rPr lang="en-US" sz="1800" b="0" i="0">
                <a:solidFill>
                  <a:srgbClr val="000000"/>
                </a:solidFill>
                <a:effectLst/>
                <a:latin typeface="Calibri" panose="020F0502020204030204" pitchFamily="34" charset="0"/>
              </a:rPr>
              <a:t>By infrastructure, what I mean, again, is forest roads. forest roads or fire lanes providing a man-made fuel break that can prevent the continued spread of wildland fire and they give emergency response vehicles access to the front lines of the fire for containment and control. Without them these key response variables would be absent. These roads may need to be established in your community or improved to maintain their efficacy in such events. Furthermore, this is not quite and aspect of infrastructure per say, but it would be important to add to your inspections of timber harvest operations that all harvest equipment being used is equipped with an approved/suitable spark arrestor to minimize chance of equipment set fires. </a:t>
            </a:r>
          </a:p>
          <a:p>
            <a:pPr lvl="1" algn="l" rtl="0" fontAlgn="base">
              <a:buFont typeface="+mj-lt"/>
              <a:buAutoNum type="arabicPeriod"/>
            </a:pPr>
            <a:r>
              <a:rPr lang="en-US" sz="1800" b="0" i="0">
                <a:solidFill>
                  <a:srgbClr val="000000"/>
                </a:solidFill>
                <a:effectLst/>
                <a:latin typeface="Calibri" panose="020F0502020204030204" pitchFamily="34" charset="0"/>
              </a:rPr>
              <a:t>Establishing air quality monitoring sites in the community can provide real-time detections in changes to air quality. When wildfire smoke particles make their way into your community at risk populations within the community should limit their exposure outside due to health concerns. Air filters in the homes of these at-risk populations, which include Pregnant women, our elders, Children, and those with a predisposing medical condition, can be a critical service/ or aspect of infrastructure to provide to the community during these events. </a:t>
            </a:r>
          </a:p>
          <a:p>
            <a:pPr lvl="1" algn="l" rtl="0" fontAlgn="base">
              <a:buFont typeface="+mj-lt"/>
              <a:buAutoNum type="arabicPeriod"/>
            </a:pPr>
            <a:r>
              <a:rPr lang="en-US" sz="1800" b="0" i="0">
                <a:solidFill>
                  <a:srgbClr val="000000"/>
                </a:solidFill>
                <a:effectLst/>
                <a:latin typeface="Calibri" panose="020F0502020204030204" pitchFamily="34" charset="0"/>
              </a:rPr>
              <a:t>Having a plan in place in the event of a wildland fire is critical. Knowing who can respond whether its internal with a fire crew on the reservation or within the community or an outside department or agency that comes in to assist. Identifying this ahead of time can be critical. With every passing minute the existing infrastructure in the community becomes more at risk, homes, buildings, facilities, electrical networks can all be consumed by a blaze that goes unaddressed. Homeowners and property managers can address these pre-emptively by reducing combustible materials in the WUI area or wildland Urban Interface, the area around homes and buildings. Across the USET region we are quiet a bit more fortunate than many are out west in an ability to find a water supply to fight these fires. Lakes, ponds, rivers and canals can all serve as a vital resources in fighting wildland fires, knowing where these are and how to utilize them will be critical in response and should be described in emergency preparedness plans.</a:t>
            </a:r>
          </a:p>
          <a:p>
            <a:pPr lvl="2" algn="l" rtl="0" fontAlgn="base">
              <a:buFont typeface="+mj-lt"/>
              <a:buAutoNum type="arabicPeriod"/>
            </a:pPr>
            <a:endParaRPr lang="en-US" sz="1800" b="0" i="0">
              <a:solidFill>
                <a:srgbClr val="000000"/>
              </a:solidFill>
              <a:effectLst/>
              <a:latin typeface="Calibri" panose="020F0502020204030204" pitchFamily="34" charset="0"/>
            </a:endParaRPr>
          </a:p>
          <a:p>
            <a:endParaRPr lang="en-US"/>
          </a:p>
        </p:txBody>
      </p:sp>
      <p:sp>
        <p:nvSpPr>
          <p:cNvPr id="4" name="Slide Number Placeholder 3"/>
          <p:cNvSpPr>
            <a:spLocks noGrp="1"/>
          </p:cNvSpPr>
          <p:nvPr>
            <p:ph type="sldNum" sz="quarter" idx="5"/>
          </p:nvPr>
        </p:nvSpPr>
        <p:spPr/>
        <p:txBody>
          <a:bodyPr/>
          <a:lstStyle/>
          <a:p>
            <a:fld id="{949DCE4D-E48D-4BC9-9543-4F75E1D4EAE1}" type="slidenum">
              <a:rPr lang="en-US" smtClean="0"/>
              <a:t>17</a:t>
            </a:fld>
            <a:endParaRPr lang="en-US"/>
          </a:p>
        </p:txBody>
      </p:sp>
    </p:spTree>
    <p:extLst>
      <p:ext uri="{BB962C8B-B14F-4D97-AF65-F5344CB8AC3E}">
        <p14:creationId xmlns:p14="http://schemas.microsoft.com/office/powerpoint/2010/main" val="2696657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buFont typeface="+mj-lt"/>
              <a:buAutoNum type="arabicPeriod" startAt="4"/>
            </a:pPr>
            <a:r>
              <a:rPr lang="en-US" sz="1800" b="0" i="0">
                <a:solidFill>
                  <a:srgbClr val="000000"/>
                </a:solidFill>
                <a:effectLst/>
                <a:latin typeface="Calibri" panose="020F0502020204030204" pitchFamily="34" charset="0"/>
              </a:rPr>
              <a:t>Changing Harvest Conditions </a:t>
            </a:r>
          </a:p>
          <a:p>
            <a:pPr algn="l" rtl="0" fontAlgn="base">
              <a:buFont typeface="+mj-lt"/>
              <a:buAutoNum type="arabicPeriod"/>
            </a:pPr>
            <a:r>
              <a:rPr lang="en-US" sz="1800" b="0" i="0">
                <a:solidFill>
                  <a:srgbClr val="000000"/>
                </a:solidFill>
                <a:effectLst/>
                <a:latin typeface="Calibri" panose="020F0502020204030204" pitchFamily="34" charset="0"/>
              </a:rPr>
              <a:t>Climate Impact of concern:  </a:t>
            </a:r>
          </a:p>
          <a:p>
            <a:pPr algn="l" rtl="0" fontAlgn="base">
              <a:buFont typeface="+mj-lt"/>
              <a:buAutoNum type="arabicPeriod"/>
            </a:pPr>
            <a:r>
              <a:rPr lang="en-US" sz="1800" b="0" i="0">
                <a:solidFill>
                  <a:srgbClr val="000000"/>
                </a:solidFill>
                <a:effectLst/>
                <a:latin typeface="Calibri" panose="020F0502020204030204" pitchFamily="34" charset="0"/>
              </a:rPr>
              <a:t>The changes in our climate have changed the harvest conditions throughout the seasons in our forests. In order to do the management that make our forest more resilient to climate change we may need to enter the forest with harvest equipment. The best timing of that varies depending on the site and current weather conditions. As an example some harvest areas are winter ground meaning harvests need to occur on frozen ground. The Passamaquoddy Tribe has found situations where sites generally thought to be winter ground were actually in worse condition for harvesting during the winter when a winter weather season was not favorable (which is a situation expected to increase in frequency with climate change in the northeast) These sites had snow pack experience rain events overtop which softened the frozen soil below the snow and made harvest condition less than ideal. This leads to shutdowns of harvest operations. Although this is not a direct connection to infrastructure it has implications closely related to it in my opinion so I decided to include this in this presentation. </a:t>
            </a:r>
          </a:p>
          <a:p>
            <a:pPr algn="l" rtl="0" fontAlgn="base">
              <a:buFont typeface="+mj-lt"/>
              <a:buAutoNum type="arabicPeriod" startAt="2"/>
            </a:pPr>
            <a:r>
              <a:rPr lang="en-US" sz="1800" b="0" i="0">
                <a:solidFill>
                  <a:srgbClr val="000000"/>
                </a:solidFill>
                <a:effectLst/>
                <a:latin typeface="Calibri" panose="020F0502020204030204" pitchFamily="34" charset="0"/>
              </a:rPr>
              <a:t>Potential Adaptation Actions: </a:t>
            </a:r>
          </a:p>
          <a:p>
            <a:pPr algn="l" rtl="0" fontAlgn="base">
              <a:buFont typeface="+mj-lt"/>
              <a:buAutoNum type="arabicPeriod"/>
            </a:pPr>
            <a:r>
              <a:rPr lang="en-US" sz="1800" b="0" i="0">
                <a:solidFill>
                  <a:srgbClr val="000000"/>
                </a:solidFill>
                <a:effectLst/>
                <a:latin typeface="Calibri" panose="020F0502020204030204" pitchFamily="34" charset="0"/>
              </a:rPr>
              <a:t>You can adapt the timing of harvest. In the case of the Passamaquoddy Forestry Department, there has been times when harvest conditions were more favorable in winter ground areas late in the summer when conditions were very droughty. </a:t>
            </a:r>
          </a:p>
          <a:p>
            <a:pPr algn="l" rtl="0" fontAlgn="base">
              <a:buFont typeface="+mj-lt"/>
              <a:buAutoNum type="arabicPeriod" startAt="2"/>
            </a:pPr>
            <a:r>
              <a:rPr lang="en-US" sz="1800" b="0" i="0">
                <a:solidFill>
                  <a:srgbClr val="000000"/>
                </a:solidFill>
                <a:effectLst/>
                <a:latin typeface="Calibri" panose="020F0502020204030204" pitchFamily="34" charset="0"/>
              </a:rPr>
              <a:t>The type of equipment used in harvest operations can minimize soil compaction and allow entry when the soil is in a more sensitive state while still minimizing sedimentation. A traditional feller-buncher, grapple skidder operation yarding whole trees is the most soil compaction and disturbance you might see however it is still a viable option in many situations. Choosing to go with a hand crew (or chainsaw and cable skidder crew) with good training can be a less intrusive route as is a cut-to-length harvest system (a dangle-head processor and forwarder). In both of these lesser intrusive strategies the branches of harvested trees can be removed in the woods then be deposited in the harvest trails to serve as a layer of protection to the soil below. It also leaves valuable nutrients in the forest to break down and return to the soil.</a:t>
            </a:r>
          </a:p>
          <a:p>
            <a:endParaRPr lang="en-US"/>
          </a:p>
        </p:txBody>
      </p:sp>
      <p:sp>
        <p:nvSpPr>
          <p:cNvPr id="4" name="Slide Number Placeholder 3"/>
          <p:cNvSpPr>
            <a:spLocks noGrp="1"/>
          </p:cNvSpPr>
          <p:nvPr>
            <p:ph type="sldNum" sz="quarter" idx="5"/>
          </p:nvPr>
        </p:nvSpPr>
        <p:spPr/>
        <p:txBody>
          <a:bodyPr/>
          <a:lstStyle/>
          <a:p>
            <a:fld id="{949DCE4D-E48D-4BC9-9543-4F75E1D4EAE1}" type="slidenum">
              <a:rPr lang="en-US" smtClean="0"/>
              <a:t>18</a:t>
            </a:fld>
            <a:endParaRPr lang="en-US"/>
          </a:p>
        </p:txBody>
      </p:sp>
    </p:spTree>
    <p:extLst>
      <p:ext uri="{BB962C8B-B14F-4D97-AF65-F5344CB8AC3E}">
        <p14:creationId xmlns:p14="http://schemas.microsoft.com/office/powerpoint/2010/main" val="21514151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buFont typeface="+mj-lt"/>
              <a:buAutoNum type="arabicPeriod" startAt="2"/>
            </a:pPr>
            <a:r>
              <a:rPr lang="en-US" sz="1800" b="0" i="0">
                <a:solidFill>
                  <a:srgbClr val="000000"/>
                </a:solidFill>
                <a:effectLst/>
                <a:latin typeface="Calibri" panose="020F0502020204030204" pitchFamily="34" charset="0"/>
              </a:rPr>
              <a:t>Increased Abundance of Hazard Trees </a:t>
            </a:r>
          </a:p>
          <a:p>
            <a:pPr algn="l" rtl="0" fontAlgn="base">
              <a:buFont typeface="+mj-lt"/>
              <a:buAutoNum type="arabicPeriod"/>
            </a:pPr>
            <a:r>
              <a:rPr lang="en-US" sz="1800" b="0" i="0">
                <a:solidFill>
                  <a:srgbClr val="000000"/>
                </a:solidFill>
                <a:effectLst/>
                <a:latin typeface="Calibri" panose="020F0502020204030204" pitchFamily="34" charset="0"/>
              </a:rPr>
              <a:t>Climate impact:  </a:t>
            </a:r>
          </a:p>
          <a:p>
            <a:pPr algn="l" rtl="0" fontAlgn="base">
              <a:buFont typeface="+mj-lt"/>
              <a:buAutoNum type="arabicPeriod"/>
            </a:pPr>
            <a:r>
              <a:rPr lang="en-US" sz="1800" b="0" i="0">
                <a:solidFill>
                  <a:srgbClr val="000000"/>
                </a:solidFill>
                <a:effectLst/>
                <a:latin typeface="Calibri" panose="020F0502020204030204" pitchFamily="34" charset="0"/>
              </a:rPr>
              <a:t>Various threats can degrade the health of forest trees. When dead standing timber is around it serves wildlife values but can also be considered a hazard tree, especially when close to urban areas, and high foot traffic areas like recreational trails and along forest roads. Removing these trees can be costly but for improved safety it can be critical, downed trees can prevent access via roads that are blocked from traffic like emergency vehicles. Those downed trees can take down powerlines and damage property. All of which pose human health concerns. Considering the impacts of climate change, perhaps the most likely culprit for this increase in hazard trees is the impact of increased insect pests, disease, and pathogens in our forests both native and non-native. Unlike the droughty condition and changes in precipitation there is a higher degree of certainty regarding increased insects, disease, and pathogens in our forests. Especially in the mid-</a:t>
            </a:r>
            <a:r>
              <a:rPr lang="en-US" sz="1800" b="0" i="0" err="1">
                <a:solidFill>
                  <a:srgbClr val="000000"/>
                </a:solidFill>
                <a:effectLst/>
                <a:latin typeface="Calibri" panose="020F0502020204030204" pitchFamily="34" charset="0"/>
              </a:rPr>
              <a:t>atlantic</a:t>
            </a:r>
            <a:r>
              <a:rPr lang="en-US" sz="1800" b="0" i="0">
                <a:solidFill>
                  <a:srgbClr val="000000"/>
                </a:solidFill>
                <a:effectLst/>
                <a:latin typeface="Calibri" panose="020F0502020204030204" pitchFamily="34" charset="0"/>
              </a:rPr>
              <a:t> and northeast regions where this impact is viewed as one of the biggest threats to forests. When these trees are sick from these impacts, they become intense fuel potential for a wildfire and a perhaps this impact is more noteworthy in what might drive the potential for wildland fire in those regions. </a:t>
            </a:r>
          </a:p>
          <a:p>
            <a:pPr algn="l" rtl="0" fontAlgn="base">
              <a:buFont typeface="+mj-lt"/>
              <a:buAutoNum type="arabicPeriod" startAt="2"/>
            </a:pPr>
            <a:r>
              <a:rPr lang="en-US" sz="1800" b="0" i="0">
                <a:solidFill>
                  <a:srgbClr val="000000"/>
                </a:solidFill>
                <a:effectLst/>
                <a:latin typeface="Calibri" panose="020F0502020204030204" pitchFamily="34" charset="0"/>
              </a:rPr>
              <a:t>Potential Adaptation Actions: </a:t>
            </a:r>
          </a:p>
          <a:p>
            <a:pPr algn="l" rtl="0" fontAlgn="base">
              <a:buFont typeface="+mj-lt"/>
              <a:buAutoNum type="arabicPeriod"/>
            </a:pPr>
            <a:r>
              <a:rPr lang="en-US" sz="1800" b="0" i="0">
                <a:solidFill>
                  <a:srgbClr val="000000"/>
                </a:solidFill>
                <a:effectLst/>
                <a:latin typeface="Calibri" panose="020F0502020204030204" pitchFamily="34" charset="0"/>
              </a:rPr>
              <a:t>In all forest health concerns early detection is critical and so it is paramount that monitoring for high impacts forest pests occurs when necessary and general forest health monitoring surveys are done on a regularly occurring basis.  </a:t>
            </a:r>
          </a:p>
          <a:p>
            <a:pPr algn="l" rtl="0" fontAlgn="base">
              <a:buFont typeface="+mj-lt"/>
              <a:buAutoNum type="arabicPeriod" startAt="2"/>
            </a:pPr>
            <a:r>
              <a:rPr lang="en-US" sz="1800" b="0" i="0">
                <a:solidFill>
                  <a:srgbClr val="000000"/>
                </a:solidFill>
                <a:effectLst/>
                <a:latin typeface="Calibri" panose="020F0502020204030204" pitchFamily="34" charset="0"/>
              </a:rPr>
              <a:t>When pests are detected management actions that minimize their impact can be carried out to limit the increase in hazard trees that pose a threat to existing infrastructure. This can be done through a comprehensive integrated pest/disease/or pathogen management plan. </a:t>
            </a:r>
          </a:p>
          <a:p>
            <a:endParaRPr lang="en-US"/>
          </a:p>
        </p:txBody>
      </p:sp>
      <p:sp>
        <p:nvSpPr>
          <p:cNvPr id="4" name="Slide Number Placeholder 3"/>
          <p:cNvSpPr>
            <a:spLocks noGrp="1"/>
          </p:cNvSpPr>
          <p:nvPr>
            <p:ph type="sldNum" sz="quarter" idx="5"/>
          </p:nvPr>
        </p:nvSpPr>
        <p:spPr/>
        <p:txBody>
          <a:bodyPr/>
          <a:lstStyle/>
          <a:p>
            <a:fld id="{949DCE4D-E48D-4BC9-9543-4F75E1D4EAE1}" type="slidenum">
              <a:rPr lang="en-US" smtClean="0"/>
              <a:t>19</a:t>
            </a:fld>
            <a:endParaRPr lang="en-US"/>
          </a:p>
        </p:txBody>
      </p:sp>
    </p:spTree>
    <p:extLst>
      <p:ext uri="{BB962C8B-B14F-4D97-AF65-F5344CB8AC3E}">
        <p14:creationId xmlns:p14="http://schemas.microsoft.com/office/powerpoint/2010/main" val="42203808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buFont typeface="+mj-lt"/>
              <a:buNone/>
            </a:pPr>
            <a:r>
              <a:rPr lang="en-US" sz="1800" b="1" i="0">
                <a:solidFill>
                  <a:srgbClr val="000000"/>
                </a:solidFill>
                <a:effectLst/>
                <a:latin typeface="Calibri" panose="020F0502020204030204" pitchFamily="34" charset="0"/>
              </a:rPr>
              <a:t>INTRO</a:t>
            </a:r>
          </a:p>
          <a:p>
            <a:pPr algn="l" rtl="0" fontAlgn="base">
              <a:buFont typeface="+mj-lt"/>
              <a:buNone/>
            </a:pPr>
            <a:r>
              <a:rPr lang="en-US" sz="1800" b="1" i="0">
                <a:solidFill>
                  <a:srgbClr val="000000"/>
                </a:solidFill>
                <a:effectLst/>
                <a:latin typeface="Calibri" panose="020F0502020204030204" pitchFamily="34" charset="0"/>
              </a:rPr>
              <a:t>Forest Infrastructure Concern Under a Changing Climate</a:t>
            </a:r>
          </a:p>
          <a:p>
            <a:pPr algn="l" rtl="0" fontAlgn="base">
              <a:buFont typeface="+mj-lt"/>
              <a:buNone/>
            </a:pPr>
            <a:r>
              <a:rPr lang="en-US" sz="1800" b="0" i="0">
                <a:solidFill>
                  <a:srgbClr val="000000"/>
                </a:solidFill>
                <a:effectLst/>
                <a:latin typeface="Calibri" panose="020F0502020204030204" pitchFamily="34" charset="0"/>
              </a:rPr>
              <a:t>For Starters…What do we use Forest Roads for? What is the importance of this forest infrastructure? Forest roads a critical in supporting…..</a:t>
            </a:r>
          </a:p>
          <a:p>
            <a:pPr lvl="1" algn="l" rtl="0" fontAlgn="base">
              <a:buFont typeface="+mj-lt"/>
              <a:buAutoNum type="arabicPeriod"/>
            </a:pPr>
            <a:r>
              <a:rPr lang="en-US" sz="1800" b="0" i="0">
                <a:solidFill>
                  <a:srgbClr val="000000"/>
                </a:solidFill>
                <a:effectLst/>
                <a:latin typeface="Calibri" panose="020F0502020204030204" pitchFamily="34" charset="0"/>
              </a:rPr>
              <a:t>Access (Hunting, Fishing, Gathering of Traditional Foods, medicines, and ceremonial resources) </a:t>
            </a:r>
          </a:p>
          <a:p>
            <a:pPr lvl="1" algn="l" rtl="0" fontAlgn="base">
              <a:buFont typeface="+mj-lt"/>
              <a:buAutoNum type="arabicPeriod"/>
            </a:pPr>
            <a:r>
              <a:rPr lang="en-US" sz="1800" b="0" i="0">
                <a:solidFill>
                  <a:srgbClr val="000000"/>
                </a:solidFill>
                <a:effectLst/>
                <a:latin typeface="Calibri" panose="020F0502020204030204" pitchFamily="34" charset="0"/>
              </a:rPr>
              <a:t>They support Forest Management (Conducting timber harvests, gathering forest resource data, wildlife surveys, forest health surveys, Habitat improvement treatments, etc..) </a:t>
            </a:r>
          </a:p>
          <a:p>
            <a:pPr lvl="1" algn="l" rtl="0" fontAlgn="base">
              <a:buFont typeface="+mj-lt"/>
              <a:buAutoNum type="arabicPeriod"/>
            </a:pPr>
            <a:r>
              <a:rPr lang="en-US" sz="1800" b="0" i="0">
                <a:solidFill>
                  <a:srgbClr val="000000"/>
                </a:solidFill>
                <a:effectLst/>
                <a:latin typeface="Calibri" panose="020F0502020204030204" pitchFamily="34" charset="0"/>
              </a:rPr>
              <a:t>Fire Fighting (Access to areas where wildland fires is a concern is hugely important, fire roads also provide a break in fuel load for those fires) </a:t>
            </a:r>
          </a:p>
          <a:p>
            <a:pPr lvl="1" algn="l" rtl="0" fontAlgn="base">
              <a:buFont typeface="+mj-lt"/>
              <a:buAutoNum type="arabicPeriod"/>
            </a:pPr>
            <a:r>
              <a:rPr lang="en-US" sz="1800" b="0" i="0">
                <a:solidFill>
                  <a:srgbClr val="000000"/>
                </a:solidFill>
                <a:effectLst/>
                <a:latin typeface="Calibri" panose="020F0502020204030204" pitchFamily="34" charset="0"/>
              </a:rPr>
              <a:t>Outdoor Recreation (Beyond fishing and hunting we have paddling, hiking, camping, and much more recreation that our forests provide us, and the infrastructure of forest roads contribute to this luxury) </a:t>
            </a:r>
          </a:p>
          <a:p>
            <a:endParaRPr lang="en-US"/>
          </a:p>
          <a:p>
            <a:r>
              <a:rPr lang="en-US"/>
              <a:t> </a:t>
            </a:r>
          </a:p>
          <a:p>
            <a:endParaRPr lang="en-US"/>
          </a:p>
          <a:p>
            <a:r>
              <a:rPr lang="en-US"/>
              <a:t> </a:t>
            </a:r>
          </a:p>
        </p:txBody>
      </p:sp>
      <p:sp>
        <p:nvSpPr>
          <p:cNvPr id="4" name="Slide Number Placeholder 3"/>
          <p:cNvSpPr>
            <a:spLocks noGrp="1"/>
          </p:cNvSpPr>
          <p:nvPr>
            <p:ph type="sldNum" sz="quarter" idx="5"/>
          </p:nvPr>
        </p:nvSpPr>
        <p:spPr/>
        <p:txBody>
          <a:bodyPr/>
          <a:lstStyle/>
          <a:p>
            <a:fld id="{949DCE4D-E48D-4BC9-9543-4F75E1D4EAE1}" type="slidenum">
              <a:rPr lang="en-US" smtClean="0"/>
              <a:t>20</a:t>
            </a:fld>
            <a:endParaRPr lang="en-US"/>
          </a:p>
        </p:txBody>
      </p:sp>
    </p:spTree>
    <p:extLst>
      <p:ext uri="{BB962C8B-B14F-4D97-AF65-F5344CB8AC3E}">
        <p14:creationId xmlns:p14="http://schemas.microsoft.com/office/powerpoint/2010/main" val="42418362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buFont typeface="+mj-lt"/>
              <a:buNone/>
            </a:pPr>
            <a:r>
              <a:rPr lang="en-US" sz="1800" b="1" i="0">
                <a:solidFill>
                  <a:srgbClr val="000000"/>
                </a:solidFill>
                <a:effectLst/>
                <a:latin typeface="Calibri" panose="020F0502020204030204" pitchFamily="34" charset="0"/>
              </a:rPr>
              <a:t>INTRO</a:t>
            </a:r>
          </a:p>
          <a:p>
            <a:pPr algn="l" rtl="0" fontAlgn="base">
              <a:buFont typeface="+mj-lt"/>
              <a:buNone/>
            </a:pPr>
            <a:r>
              <a:rPr lang="en-US" sz="1800" b="1" i="0">
                <a:solidFill>
                  <a:srgbClr val="000000"/>
                </a:solidFill>
                <a:effectLst/>
                <a:latin typeface="Calibri" panose="020F0502020204030204" pitchFamily="34" charset="0"/>
              </a:rPr>
              <a:t>Forest Infrastructure Concern Under a Changing Climate</a:t>
            </a:r>
          </a:p>
          <a:p>
            <a:pPr algn="l" rtl="0" fontAlgn="base">
              <a:buFont typeface="+mj-lt"/>
              <a:buNone/>
            </a:pPr>
            <a:r>
              <a:rPr lang="en-US" sz="1800" b="0" i="0">
                <a:solidFill>
                  <a:srgbClr val="000000"/>
                </a:solidFill>
                <a:effectLst/>
                <a:latin typeface="Calibri" panose="020F0502020204030204" pitchFamily="34" charset="0"/>
              </a:rPr>
              <a:t>For Starters…What do we use Forest Roads for? What is the importance of this forest infrastructure? Forest roads a critical in supporting…..</a:t>
            </a:r>
          </a:p>
          <a:p>
            <a:pPr lvl="1" algn="l" rtl="0" fontAlgn="base">
              <a:buFont typeface="+mj-lt"/>
              <a:buAutoNum type="arabicPeriod"/>
            </a:pPr>
            <a:r>
              <a:rPr lang="en-US" sz="1800" b="0" i="0">
                <a:solidFill>
                  <a:srgbClr val="000000"/>
                </a:solidFill>
                <a:effectLst/>
                <a:latin typeface="Calibri" panose="020F0502020204030204" pitchFamily="34" charset="0"/>
              </a:rPr>
              <a:t>Access (Hunting, Fishing, Gathering of Traditional Foods, medicines, and ceremonial resources) </a:t>
            </a:r>
          </a:p>
          <a:p>
            <a:pPr lvl="1" algn="l" rtl="0" fontAlgn="base">
              <a:buFont typeface="+mj-lt"/>
              <a:buAutoNum type="arabicPeriod"/>
            </a:pPr>
            <a:r>
              <a:rPr lang="en-US" sz="1800" b="0" i="0">
                <a:solidFill>
                  <a:srgbClr val="000000"/>
                </a:solidFill>
                <a:effectLst/>
                <a:latin typeface="Calibri" panose="020F0502020204030204" pitchFamily="34" charset="0"/>
              </a:rPr>
              <a:t>They support Forest Management (Conducting timber harvests, gathering forest resource data, wildlife surveys, forest health surveys, Habitat improvement treatments, etc..) </a:t>
            </a:r>
          </a:p>
          <a:p>
            <a:pPr lvl="1" algn="l" rtl="0" fontAlgn="base">
              <a:buFont typeface="+mj-lt"/>
              <a:buAutoNum type="arabicPeriod"/>
            </a:pPr>
            <a:r>
              <a:rPr lang="en-US" sz="1800" b="0" i="0">
                <a:solidFill>
                  <a:srgbClr val="000000"/>
                </a:solidFill>
                <a:effectLst/>
                <a:latin typeface="Calibri" panose="020F0502020204030204" pitchFamily="34" charset="0"/>
              </a:rPr>
              <a:t>Fire Fighting (Access to areas where wildland fires is a concern is hugely important, fire roads also provide a break in fuel load for those fires) </a:t>
            </a:r>
          </a:p>
          <a:p>
            <a:pPr lvl="1" algn="l" rtl="0" fontAlgn="base">
              <a:buFont typeface="+mj-lt"/>
              <a:buAutoNum type="arabicPeriod"/>
            </a:pPr>
            <a:r>
              <a:rPr lang="en-US" sz="1800" b="0" i="0">
                <a:solidFill>
                  <a:srgbClr val="000000"/>
                </a:solidFill>
                <a:effectLst/>
                <a:latin typeface="Calibri" panose="020F0502020204030204" pitchFamily="34" charset="0"/>
              </a:rPr>
              <a:t>Outdoor Recreation (Beyond fishing and hunting we have paddling, hiking, camping, and much more recreation that our forests provide us, and the infrastructure of forest roads contribute to this luxury) </a:t>
            </a:r>
          </a:p>
          <a:p>
            <a:endParaRPr lang="en-US"/>
          </a:p>
          <a:p>
            <a:r>
              <a:rPr lang="en-US"/>
              <a:t> </a:t>
            </a:r>
          </a:p>
          <a:p>
            <a:endParaRPr lang="en-US"/>
          </a:p>
          <a:p>
            <a:r>
              <a:rPr lang="en-US"/>
              <a:t> </a:t>
            </a:r>
          </a:p>
        </p:txBody>
      </p:sp>
      <p:sp>
        <p:nvSpPr>
          <p:cNvPr id="4" name="Slide Number Placeholder 3"/>
          <p:cNvSpPr>
            <a:spLocks noGrp="1"/>
          </p:cNvSpPr>
          <p:nvPr>
            <p:ph type="sldNum" sz="quarter" idx="5"/>
          </p:nvPr>
        </p:nvSpPr>
        <p:spPr/>
        <p:txBody>
          <a:bodyPr/>
          <a:lstStyle/>
          <a:p>
            <a:fld id="{949DCE4D-E48D-4BC9-9543-4F75E1D4EAE1}" type="slidenum">
              <a:rPr lang="en-US" smtClean="0"/>
              <a:t>21</a:t>
            </a:fld>
            <a:endParaRPr lang="en-US"/>
          </a:p>
        </p:txBody>
      </p:sp>
    </p:spTree>
    <p:extLst>
      <p:ext uri="{BB962C8B-B14F-4D97-AF65-F5344CB8AC3E}">
        <p14:creationId xmlns:p14="http://schemas.microsoft.com/office/powerpoint/2010/main" val="37845277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buFont typeface="+mj-lt"/>
              <a:buNone/>
            </a:pPr>
            <a:r>
              <a:rPr lang="en-US" sz="1800" b="1" i="0">
                <a:solidFill>
                  <a:srgbClr val="000000"/>
                </a:solidFill>
                <a:effectLst/>
                <a:latin typeface="Calibri" panose="020F0502020204030204" pitchFamily="34" charset="0"/>
              </a:rPr>
              <a:t>INTRO</a:t>
            </a:r>
          </a:p>
          <a:p>
            <a:pPr algn="l" rtl="0" fontAlgn="base">
              <a:buFont typeface="+mj-lt"/>
              <a:buNone/>
            </a:pPr>
            <a:r>
              <a:rPr lang="en-US" sz="1800" b="1" i="0">
                <a:solidFill>
                  <a:srgbClr val="000000"/>
                </a:solidFill>
                <a:effectLst/>
                <a:latin typeface="Calibri" panose="020F0502020204030204" pitchFamily="34" charset="0"/>
              </a:rPr>
              <a:t>Forest Infrastructure Concern Under a Changing Climate</a:t>
            </a:r>
          </a:p>
          <a:p>
            <a:pPr algn="l" rtl="0" fontAlgn="base">
              <a:buFont typeface="+mj-lt"/>
              <a:buNone/>
            </a:pPr>
            <a:r>
              <a:rPr lang="en-US" sz="1800" b="0" i="0">
                <a:solidFill>
                  <a:srgbClr val="000000"/>
                </a:solidFill>
                <a:effectLst/>
                <a:latin typeface="Calibri" panose="020F0502020204030204" pitchFamily="34" charset="0"/>
              </a:rPr>
              <a:t>For Starters…What do we use Forest Roads for? What is the importance of this forest infrastructure? Forest roads a critical in supporting…..</a:t>
            </a:r>
          </a:p>
          <a:p>
            <a:pPr lvl="1" algn="l" rtl="0" fontAlgn="base">
              <a:buFont typeface="+mj-lt"/>
              <a:buAutoNum type="arabicPeriod"/>
            </a:pPr>
            <a:r>
              <a:rPr lang="en-US" sz="1800" b="0" i="0">
                <a:solidFill>
                  <a:srgbClr val="000000"/>
                </a:solidFill>
                <a:effectLst/>
                <a:latin typeface="Calibri" panose="020F0502020204030204" pitchFamily="34" charset="0"/>
              </a:rPr>
              <a:t>Access (Hunting, Fishing, Gathering of Traditional Foods, medicines, and ceremonial resources) </a:t>
            </a:r>
          </a:p>
          <a:p>
            <a:pPr lvl="1" algn="l" rtl="0" fontAlgn="base">
              <a:buFont typeface="+mj-lt"/>
              <a:buAutoNum type="arabicPeriod"/>
            </a:pPr>
            <a:r>
              <a:rPr lang="en-US" sz="1800" b="0" i="0">
                <a:solidFill>
                  <a:srgbClr val="000000"/>
                </a:solidFill>
                <a:effectLst/>
                <a:latin typeface="Calibri" panose="020F0502020204030204" pitchFamily="34" charset="0"/>
              </a:rPr>
              <a:t>They support Forest Management (Conducting timber harvests, gathering forest resource data, wildlife surveys, forest health surveys, Habitat improvement treatments, etc..) </a:t>
            </a:r>
          </a:p>
          <a:p>
            <a:pPr lvl="1" algn="l" rtl="0" fontAlgn="base">
              <a:buFont typeface="+mj-lt"/>
              <a:buAutoNum type="arabicPeriod"/>
            </a:pPr>
            <a:r>
              <a:rPr lang="en-US" sz="1800" b="0" i="0">
                <a:solidFill>
                  <a:srgbClr val="000000"/>
                </a:solidFill>
                <a:effectLst/>
                <a:latin typeface="Calibri" panose="020F0502020204030204" pitchFamily="34" charset="0"/>
              </a:rPr>
              <a:t>Fire Fighting (Access to areas where wildland fires is a concern is hugely important, fire roads also provide a break in fuel load for those fires) </a:t>
            </a:r>
          </a:p>
          <a:p>
            <a:pPr lvl="1" algn="l" rtl="0" fontAlgn="base">
              <a:buFont typeface="+mj-lt"/>
              <a:buAutoNum type="arabicPeriod"/>
            </a:pPr>
            <a:r>
              <a:rPr lang="en-US" sz="1800" b="0" i="0">
                <a:solidFill>
                  <a:srgbClr val="000000"/>
                </a:solidFill>
                <a:effectLst/>
                <a:latin typeface="Calibri" panose="020F0502020204030204" pitchFamily="34" charset="0"/>
              </a:rPr>
              <a:t>Outdoor Recreation (Beyond fishing and hunting we have paddling, hiking, camping, and much more recreation that our forests provide us, and the infrastructure of forest roads contribute to this luxury) </a:t>
            </a:r>
          </a:p>
          <a:p>
            <a:endParaRPr lang="en-US"/>
          </a:p>
          <a:p>
            <a:r>
              <a:rPr lang="en-US"/>
              <a:t> </a:t>
            </a:r>
          </a:p>
          <a:p>
            <a:endParaRPr lang="en-US"/>
          </a:p>
          <a:p>
            <a:r>
              <a:rPr lang="en-US"/>
              <a:t> </a:t>
            </a:r>
          </a:p>
        </p:txBody>
      </p:sp>
      <p:sp>
        <p:nvSpPr>
          <p:cNvPr id="4" name="Slide Number Placeholder 3"/>
          <p:cNvSpPr>
            <a:spLocks noGrp="1"/>
          </p:cNvSpPr>
          <p:nvPr>
            <p:ph type="sldNum" sz="quarter" idx="5"/>
          </p:nvPr>
        </p:nvSpPr>
        <p:spPr/>
        <p:txBody>
          <a:bodyPr/>
          <a:lstStyle/>
          <a:p>
            <a:fld id="{949DCE4D-E48D-4BC9-9543-4F75E1D4EAE1}" type="slidenum">
              <a:rPr lang="en-US" smtClean="0"/>
              <a:t>22</a:t>
            </a:fld>
            <a:endParaRPr lang="en-US"/>
          </a:p>
        </p:txBody>
      </p:sp>
    </p:spTree>
    <p:extLst>
      <p:ext uri="{BB962C8B-B14F-4D97-AF65-F5344CB8AC3E}">
        <p14:creationId xmlns:p14="http://schemas.microsoft.com/office/powerpoint/2010/main" val="28302554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buFont typeface="+mj-lt"/>
              <a:buNone/>
            </a:pPr>
            <a:r>
              <a:rPr lang="en-US" dirty="0" err="1"/>
              <a:t>Mnetion</a:t>
            </a:r>
            <a:r>
              <a:rPr lang="en-US" dirty="0"/>
              <a:t> NE SE SC CASCs</a:t>
            </a:r>
          </a:p>
        </p:txBody>
      </p:sp>
      <p:sp>
        <p:nvSpPr>
          <p:cNvPr id="4" name="Slide Number Placeholder 3"/>
          <p:cNvSpPr>
            <a:spLocks noGrp="1"/>
          </p:cNvSpPr>
          <p:nvPr>
            <p:ph type="sldNum" sz="quarter" idx="5"/>
          </p:nvPr>
        </p:nvSpPr>
        <p:spPr/>
        <p:txBody>
          <a:bodyPr/>
          <a:lstStyle/>
          <a:p>
            <a:fld id="{949DCE4D-E48D-4BC9-9543-4F75E1D4EAE1}" type="slidenum">
              <a:rPr lang="en-US" smtClean="0"/>
              <a:t>23</a:t>
            </a:fld>
            <a:endParaRPr lang="en-US"/>
          </a:p>
        </p:txBody>
      </p:sp>
    </p:spTree>
    <p:extLst>
      <p:ext uri="{BB962C8B-B14F-4D97-AF65-F5344CB8AC3E}">
        <p14:creationId xmlns:p14="http://schemas.microsoft.com/office/powerpoint/2010/main" val="31585655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buFont typeface="+mj-lt"/>
              <a:buNone/>
            </a:pPr>
            <a:r>
              <a:rPr lang="en-US" dirty="0" err="1"/>
              <a:t>Mnetion</a:t>
            </a:r>
            <a:r>
              <a:rPr lang="en-US" dirty="0"/>
              <a:t> NE SE SC CASCs</a:t>
            </a:r>
          </a:p>
        </p:txBody>
      </p:sp>
      <p:sp>
        <p:nvSpPr>
          <p:cNvPr id="4" name="Slide Number Placeholder 3"/>
          <p:cNvSpPr>
            <a:spLocks noGrp="1"/>
          </p:cNvSpPr>
          <p:nvPr>
            <p:ph type="sldNum" sz="quarter" idx="5"/>
          </p:nvPr>
        </p:nvSpPr>
        <p:spPr/>
        <p:txBody>
          <a:bodyPr/>
          <a:lstStyle/>
          <a:p>
            <a:fld id="{949DCE4D-E48D-4BC9-9543-4F75E1D4EAE1}" type="slidenum">
              <a:rPr lang="en-US" smtClean="0"/>
              <a:t>24</a:t>
            </a:fld>
            <a:endParaRPr lang="en-US"/>
          </a:p>
        </p:txBody>
      </p:sp>
    </p:spTree>
    <p:extLst>
      <p:ext uri="{BB962C8B-B14F-4D97-AF65-F5344CB8AC3E}">
        <p14:creationId xmlns:p14="http://schemas.microsoft.com/office/powerpoint/2010/main" val="12077149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A120F-2E2E-4DD8-A46C-4D82050A5696}"/>
              </a:ext>
            </a:extLst>
          </p:cNvPr>
          <p:cNvSpPr>
            <a:spLocks noGrp="1"/>
          </p:cNvSpPr>
          <p:nvPr>
            <p:ph type="ctrTitle"/>
          </p:nvPr>
        </p:nvSpPr>
        <p:spPr>
          <a:xfrm>
            <a:off x="1524000" y="1122363"/>
            <a:ext cx="9144000" cy="2387600"/>
          </a:xfrm>
          <a:solidFill>
            <a:srgbClr val="354E71"/>
          </a:solidFill>
        </p:spPr>
        <p:txBody>
          <a:bodyPr anchor="b"/>
          <a:lstStyle>
            <a:lvl1pPr algn="ctr">
              <a:defRPr sz="6000">
                <a:solidFill>
                  <a:srgbClr val="A5B557"/>
                </a:solidFill>
              </a:defRPr>
            </a:lvl1pPr>
          </a:lstStyle>
          <a:p>
            <a:r>
              <a:rPr lang="en-US"/>
              <a:t>Click to edit Master title style</a:t>
            </a:r>
          </a:p>
        </p:txBody>
      </p:sp>
      <p:sp>
        <p:nvSpPr>
          <p:cNvPr id="3" name="Subtitle 2">
            <a:extLst>
              <a:ext uri="{FF2B5EF4-FFF2-40B4-BE49-F238E27FC236}">
                <a16:creationId xmlns:a16="http://schemas.microsoft.com/office/drawing/2014/main" id="{2A85C4F0-C346-4ECD-A58F-E5D0B66E9BB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9044944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A120F-2E2E-4DD8-A46C-4D82050A5696}"/>
              </a:ext>
            </a:extLst>
          </p:cNvPr>
          <p:cNvSpPr>
            <a:spLocks noGrp="1"/>
          </p:cNvSpPr>
          <p:nvPr>
            <p:ph type="ctrTitle"/>
          </p:nvPr>
        </p:nvSpPr>
        <p:spPr>
          <a:xfrm>
            <a:off x="1524000" y="1122363"/>
            <a:ext cx="9144000" cy="2387600"/>
          </a:xfrm>
          <a:solidFill>
            <a:srgbClr val="741112"/>
          </a:solidFill>
        </p:spPr>
        <p:txBody>
          <a:bodyPr anchor="b"/>
          <a:lstStyle>
            <a:lvl1pPr algn="ctr">
              <a:defRPr sz="6000">
                <a:solidFill>
                  <a:srgbClr val="7F90A7"/>
                </a:solidFill>
              </a:defRPr>
            </a:lvl1pPr>
          </a:lstStyle>
          <a:p>
            <a:r>
              <a:rPr lang="en-US"/>
              <a:t>Click to edit Master title style</a:t>
            </a:r>
          </a:p>
        </p:txBody>
      </p:sp>
      <p:sp>
        <p:nvSpPr>
          <p:cNvPr id="3" name="Subtitle 2">
            <a:extLst>
              <a:ext uri="{FF2B5EF4-FFF2-40B4-BE49-F238E27FC236}">
                <a16:creationId xmlns:a16="http://schemas.microsoft.com/office/drawing/2014/main" id="{2A85C4F0-C346-4ECD-A58F-E5D0B66E9BB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4957123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2_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A120F-2E2E-4DD8-A46C-4D82050A5696}"/>
              </a:ext>
            </a:extLst>
          </p:cNvPr>
          <p:cNvSpPr>
            <a:spLocks noGrp="1"/>
          </p:cNvSpPr>
          <p:nvPr>
            <p:ph type="ctrTitle"/>
          </p:nvPr>
        </p:nvSpPr>
        <p:spPr>
          <a:xfrm>
            <a:off x="1524000" y="1122363"/>
            <a:ext cx="9144000" cy="2387600"/>
          </a:xfrm>
          <a:solidFill>
            <a:srgbClr val="7F90A7"/>
          </a:solidFill>
        </p:spPr>
        <p:txBody>
          <a:bodyPr anchor="b"/>
          <a:lstStyle>
            <a:lvl1pPr algn="ctr">
              <a:defRPr sz="6000">
                <a:solidFill>
                  <a:srgbClr val="354E71"/>
                </a:solidFill>
              </a:defRPr>
            </a:lvl1pPr>
          </a:lstStyle>
          <a:p>
            <a:r>
              <a:rPr lang="en-US"/>
              <a:t>Click to edit Master title style</a:t>
            </a:r>
          </a:p>
        </p:txBody>
      </p:sp>
      <p:sp>
        <p:nvSpPr>
          <p:cNvPr id="3" name="Subtitle 2">
            <a:extLst>
              <a:ext uri="{FF2B5EF4-FFF2-40B4-BE49-F238E27FC236}">
                <a16:creationId xmlns:a16="http://schemas.microsoft.com/office/drawing/2014/main" id="{2A85C4F0-C346-4ECD-A58F-E5D0B66E9BB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5400728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3_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A120F-2E2E-4DD8-A46C-4D82050A5696}"/>
              </a:ext>
            </a:extLst>
          </p:cNvPr>
          <p:cNvSpPr>
            <a:spLocks noGrp="1"/>
          </p:cNvSpPr>
          <p:nvPr>
            <p:ph type="ctrTitle"/>
          </p:nvPr>
        </p:nvSpPr>
        <p:spPr>
          <a:xfrm>
            <a:off x="1524000" y="1122363"/>
            <a:ext cx="9144000" cy="2387600"/>
          </a:xfrm>
          <a:solidFill>
            <a:srgbClr val="A5B557"/>
          </a:solidFill>
        </p:spPr>
        <p:txBody>
          <a:bodyPr anchor="b"/>
          <a:lstStyle>
            <a:lvl1pPr algn="ctr">
              <a:defRPr sz="6000">
                <a:solidFill>
                  <a:srgbClr val="354E71"/>
                </a:solidFill>
              </a:defRPr>
            </a:lvl1pPr>
          </a:lstStyle>
          <a:p>
            <a:r>
              <a:rPr lang="en-US"/>
              <a:t>Click to edit Master title style</a:t>
            </a:r>
          </a:p>
        </p:txBody>
      </p:sp>
      <p:sp>
        <p:nvSpPr>
          <p:cNvPr id="3" name="Subtitle 2">
            <a:extLst>
              <a:ext uri="{FF2B5EF4-FFF2-40B4-BE49-F238E27FC236}">
                <a16:creationId xmlns:a16="http://schemas.microsoft.com/office/drawing/2014/main" id="{2A85C4F0-C346-4ECD-A58F-E5D0B66E9BB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0202829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4_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A120F-2E2E-4DD8-A46C-4D82050A5696}"/>
              </a:ext>
            </a:extLst>
          </p:cNvPr>
          <p:cNvSpPr>
            <a:spLocks noGrp="1"/>
          </p:cNvSpPr>
          <p:nvPr>
            <p:ph type="ctrTitle"/>
          </p:nvPr>
        </p:nvSpPr>
        <p:spPr>
          <a:xfrm>
            <a:off x="1524000" y="1122363"/>
            <a:ext cx="9144000" cy="2387600"/>
          </a:xfrm>
          <a:solidFill>
            <a:srgbClr val="72A0B0"/>
          </a:solidFill>
        </p:spPr>
        <p:txBody>
          <a:bodyPr anchor="b"/>
          <a:lstStyle>
            <a:lvl1pPr algn="ctr">
              <a:defRPr sz="6000">
                <a:solidFill>
                  <a:srgbClr val="354E71"/>
                </a:solidFill>
              </a:defRPr>
            </a:lvl1pPr>
          </a:lstStyle>
          <a:p>
            <a:r>
              <a:rPr lang="en-US"/>
              <a:t>Click to edit Master title style</a:t>
            </a:r>
          </a:p>
        </p:txBody>
      </p:sp>
      <p:sp>
        <p:nvSpPr>
          <p:cNvPr id="3" name="Subtitle 2">
            <a:extLst>
              <a:ext uri="{FF2B5EF4-FFF2-40B4-BE49-F238E27FC236}">
                <a16:creationId xmlns:a16="http://schemas.microsoft.com/office/drawing/2014/main" id="{2A85C4F0-C346-4ECD-A58F-E5D0B66E9BB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6489646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547F5B-3DB9-4410-87B0-D51B99498BBD}"/>
              </a:ext>
            </a:extLst>
          </p:cNvPr>
          <p:cNvSpPr>
            <a:spLocks noGrp="1"/>
          </p:cNvSpPr>
          <p:nvPr>
            <p:ph type="title"/>
          </p:nvPr>
        </p:nvSpPr>
        <p:spPr/>
        <p:txBody>
          <a:bodyPr/>
          <a:lstStyle>
            <a:lvl1pPr>
              <a:defRPr>
                <a:solidFill>
                  <a:srgbClr val="A5B557"/>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7B5B8E7F-F7A8-42CD-8E1C-31777CA0497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789273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547F5B-3DB9-4410-87B0-D51B99498BBD}"/>
              </a:ext>
            </a:extLst>
          </p:cNvPr>
          <p:cNvSpPr>
            <a:spLocks noGrp="1"/>
          </p:cNvSpPr>
          <p:nvPr>
            <p:ph type="title"/>
          </p:nvPr>
        </p:nvSpPr>
        <p:spPr>
          <a:solidFill>
            <a:srgbClr val="741112"/>
          </a:solidFill>
        </p:spPr>
        <p:txBody>
          <a:bodyPr/>
          <a:lstStyle>
            <a:lvl1pPr>
              <a:defRPr>
                <a:solidFill>
                  <a:srgbClr val="7F90A7"/>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7B5B8E7F-F7A8-42CD-8E1C-31777CA0497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149234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547F5B-3DB9-4410-87B0-D51B99498BBD}"/>
              </a:ext>
            </a:extLst>
          </p:cNvPr>
          <p:cNvSpPr>
            <a:spLocks noGrp="1"/>
          </p:cNvSpPr>
          <p:nvPr>
            <p:ph type="title"/>
          </p:nvPr>
        </p:nvSpPr>
        <p:spPr>
          <a:solidFill>
            <a:srgbClr val="A5B557"/>
          </a:solidFill>
        </p:spPr>
        <p:txBody>
          <a:bodyPr/>
          <a:lstStyle>
            <a:lvl1pPr>
              <a:defRPr>
                <a:solidFill>
                  <a:srgbClr val="354E7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7B5B8E7F-F7A8-42CD-8E1C-31777CA0497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928811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547F5B-3DB9-4410-87B0-D51B99498BBD}"/>
              </a:ext>
            </a:extLst>
          </p:cNvPr>
          <p:cNvSpPr>
            <a:spLocks noGrp="1"/>
          </p:cNvSpPr>
          <p:nvPr>
            <p:ph type="title"/>
          </p:nvPr>
        </p:nvSpPr>
        <p:spPr>
          <a:solidFill>
            <a:srgbClr val="72A0B0"/>
          </a:solidFill>
        </p:spPr>
        <p:txBody>
          <a:bodyPr/>
          <a:lstStyle>
            <a:lvl1pPr>
              <a:defRPr>
                <a:solidFill>
                  <a:srgbClr val="354E7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7B5B8E7F-F7A8-42CD-8E1C-31777CA0497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746031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035578-ED95-42AC-B25E-289DE47E6C2E}"/>
              </a:ext>
            </a:extLst>
          </p:cNvPr>
          <p:cNvSpPr>
            <a:spLocks noGrp="1"/>
          </p:cNvSpPr>
          <p:nvPr>
            <p:ph type="title"/>
          </p:nvPr>
        </p:nvSpPr>
        <p:spPr>
          <a:xfrm>
            <a:off x="831850" y="1709738"/>
            <a:ext cx="10515600" cy="2852737"/>
          </a:xfrm>
          <a:solidFill>
            <a:srgbClr val="741112"/>
          </a:solidFill>
        </p:spPr>
        <p:txBody>
          <a:bodyPr anchor="b"/>
          <a:lstStyle>
            <a:lvl1pPr>
              <a:defRPr sz="6000">
                <a:solidFill>
                  <a:srgbClr val="7F90A7"/>
                </a:solidFill>
              </a:defRPr>
            </a:lvl1pPr>
          </a:lstStyle>
          <a:p>
            <a:r>
              <a:rPr lang="en-US"/>
              <a:t>Click to edit Master title style</a:t>
            </a:r>
          </a:p>
        </p:txBody>
      </p:sp>
      <p:sp>
        <p:nvSpPr>
          <p:cNvPr id="3" name="Text Placeholder 2">
            <a:extLst>
              <a:ext uri="{FF2B5EF4-FFF2-40B4-BE49-F238E27FC236}">
                <a16:creationId xmlns:a16="http://schemas.microsoft.com/office/drawing/2014/main" id="{250191CD-FAA2-441D-90B9-2D3304E5669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5041330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035578-ED95-42AC-B25E-289DE47E6C2E}"/>
              </a:ext>
            </a:extLst>
          </p:cNvPr>
          <p:cNvSpPr>
            <a:spLocks noGrp="1"/>
          </p:cNvSpPr>
          <p:nvPr>
            <p:ph type="title"/>
          </p:nvPr>
        </p:nvSpPr>
        <p:spPr>
          <a:xfrm>
            <a:off x="831850" y="1709738"/>
            <a:ext cx="10515600" cy="2852737"/>
          </a:xfrm>
          <a:solidFill>
            <a:srgbClr val="354E71"/>
          </a:solidFill>
        </p:spPr>
        <p:txBody>
          <a:bodyPr anchor="b"/>
          <a:lstStyle>
            <a:lvl1pPr>
              <a:defRPr sz="6000">
                <a:solidFill>
                  <a:srgbClr val="A5B557"/>
                </a:solidFill>
              </a:defRPr>
            </a:lvl1pPr>
          </a:lstStyle>
          <a:p>
            <a:r>
              <a:rPr lang="en-US"/>
              <a:t>Click to edit Master title style</a:t>
            </a:r>
          </a:p>
        </p:txBody>
      </p:sp>
      <p:sp>
        <p:nvSpPr>
          <p:cNvPr id="3" name="Text Placeholder 2">
            <a:extLst>
              <a:ext uri="{FF2B5EF4-FFF2-40B4-BE49-F238E27FC236}">
                <a16:creationId xmlns:a16="http://schemas.microsoft.com/office/drawing/2014/main" id="{250191CD-FAA2-441D-90B9-2D3304E5669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1794879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2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035578-ED95-42AC-B25E-289DE47E6C2E}"/>
              </a:ext>
            </a:extLst>
          </p:cNvPr>
          <p:cNvSpPr>
            <a:spLocks noGrp="1"/>
          </p:cNvSpPr>
          <p:nvPr>
            <p:ph type="title"/>
          </p:nvPr>
        </p:nvSpPr>
        <p:spPr>
          <a:xfrm>
            <a:off x="831850" y="1709738"/>
            <a:ext cx="10515600" cy="2852737"/>
          </a:xfrm>
          <a:solidFill>
            <a:srgbClr val="A5B557"/>
          </a:solidFill>
        </p:spPr>
        <p:txBody>
          <a:bodyPr anchor="b"/>
          <a:lstStyle>
            <a:lvl1pPr>
              <a:defRPr sz="6000">
                <a:solidFill>
                  <a:srgbClr val="354E71"/>
                </a:solidFill>
              </a:defRPr>
            </a:lvl1pPr>
          </a:lstStyle>
          <a:p>
            <a:r>
              <a:rPr lang="en-US"/>
              <a:t>Click to edit Master title style</a:t>
            </a:r>
          </a:p>
        </p:txBody>
      </p:sp>
      <p:sp>
        <p:nvSpPr>
          <p:cNvPr id="3" name="Text Placeholder 2">
            <a:extLst>
              <a:ext uri="{FF2B5EF4-FFF2-40B4-BE49-F238E27FC236}">
                <a16:creationId xmlns:a16="http://schemas.microsoft.com/office/drawing/2014/main" id="{250191CD-FAA2-441D-90B9-2D3304E5669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3936852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4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035578-ED95-42AC-B25E-289DE47E6C2E}"/>
              </a:ext>
            </a:extLst>
          </p:cNvPr>
          <p:cNvSpPr>
            <a:spLocks noGrp="1"/>
          </p:cNvSpPr>
          <p:nvPr>
            <p:ph type="title"/>
          </p:nvPr>
        </p:nvSpPr>
        <p:spPr>
          <a:xfrm>
            <a:off x="831850" y="1709738"/>
            <a:ext cx="10515600" cy="2852737"/>
          </a:xfrm>
          <a:solidFill>
            <a:srgbClr val="72A0B0"/>
          </a:solidFill>
        </p:spPr>
        <p:txBody>
          <a:bodyPr anchor="b"/>
          <a:lstStyle>
            <a:lvl1pPr>
              <a:defRPr sz="6000">
                <a:solidFill>
                  <a:srgbClr val="354E71"/>
                </a:solidFill>
              </a:defRPr>
            </a:lvl1pPr>
          </a:lstStyle>
          <a:p>
            <a:r>
              <a:rPr lang="en-US"/>
              <a:t>Click to edit Master title style</a:t>
            </a:r>
          </a:p>
        </p:txBody>
      </p:sp>
      <p:sp>
        <p:nvSpPr>
          <p:cNvPr id="3" name="Text Placeholder 2">
            <a:extLst>
              <a:ext uri="{FF2B5EF4-FFF2-40B4-BE49-F238E27FC236}">
                <a16:creationId xmlns:a16="http://schemas.microsoft.com/office/drawing/2014/main" id="{250191CD-FAA2-441D-90B9-2D3304E5669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6229654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3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035578-ED95-42AC-B25E-289DE47E6C2E}"/>
              </a:ext>
            </a:extLst>
          </p:cNvPr>
          <p:cNvSpPr>
            <a:spLocks noGrp="1"/>
          </p:cNvSpPr>
          <p:nvPr>
            <p:ph type="title"/>
          </p:nvPr>
        </p:nvSpPr>
        <p:spPr>
          <a:xfrm>
            <a:off x="831850" y="1709738"/>
            <a:ext cx="10515600" cy="2852737"/>
          </a:xfrm>
          <a:solidFill>
            <a:srgbClr val="7F90A7"/>
          </a:solidFill>
        </p:spPr>
        <p:txBody>
          <a:bodyPr anchor="b"/>
          <a:lstStyle>
            <a:lvl1pPr>
              <a:defRPr sz="6000">
                <a:solidFill>
                  <a:srgbClr val="354E71"/>
                </a:solidFill>
              </a:defRPr>
            </a:lvl1pPr>
          </a:lstStyle>
          <a:p>
            <a:r>
              <a:rPr lang="en-US"/>
              <a:t>Click to edit Master title style</a:t>
            </a:r>
          </a:p>
        </p:txBody>
      </p:sp>
      <p:sp>
        <p:nvSpPr>
          <p:cNvPr id="3" name="Text Placeholder 2">
            <a:extLst>
              <a:ext uri="{FF2B5EF4-FFF2-40B4-BE49-F238E27FC236}">
                <a16:creationId xmlns:a16="http://schemas.microsoft.com/office/drawing/2014/main" id="{250191CD-FAA2-441D-90B9-2D3304E5669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3237431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1FE868-488B-46A1-9F5E-DDD7BABDA250}"/>
              </a:ext>
            </a:extLst>
          </p:cNvPr>
          <p:cNvSpPr>
            <a:spLocks noGrp="1"/>
          </p:cNvSpPr>
          <p:nvPr>
            <p:ph type="title"/>
          </p:nvPr>
        </p:nvSpPr>
        <p:spPr>
          <a:solidFill>
            <a:srgbClr val="354E71"/>
          </a:solidFill>
        </p:spPr>
        <p:txBody>
          <a:bodyPr/>
          <a:lstStyle>
            <a:lvl1pPr>
              <a:defRPr>
                <a:solidFill>
                  <a:srgbClr val="A5B557"/>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F03299F4-B8AE-44D1-BEE1-393BF7A78CD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66C1612-A506-4700-8617-02DA244F3A4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327525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2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1FE868-488B-46A1-9F5E-DDD7BABDA250}"/>
              </a:ext>
            </a:extLst>
          </p:cNvPr>
          <p:cNvSpPr>
            <a:spLocks noGrp="1"/>
          </p:cNvSpPr>
          <p:nvPr>
            <p:ph type="title"/>
          </p:nvPr>
        </p:nvSpPr>
        <p:spPr>
          <a:solidFill>
            <a:srgbClr val="741112"/>
          </a:solidFill>
        </p:spPr>
        <p:txBody>
          <a:bodyPr/>
          <a:lstStyle>
            <a:lvl1pPr>
              <a:defRPr>
                <a:solidFill>
                  <a:srgbClr val="7F90A7"/>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F03299F4-B8AE-44D1-BEE1-393BF7A78CD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66C1612-A506-4700-8617-02DA244F3A4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120492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3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1FE868-488B-46A1-9F5E-DDD7BABDA250}"/>
              </a:ext>
            </a:extLst>
          </p:cNvPr>
          <p:cNvSpPr>
            <a:spLocks noGrp="1"/>
          </p:cNvSpPr>
          <p:nvPr>
            <p:ph type="title"/>
          </p:nvPr>
        </p:nvSpPr>
        <p:spPr>
          <a:solidFill>
            <a:srgbClr val="7F90A7"/>
          </a:solidFill>
        </p:spPr>
        <p:txBody>
          <a:bodyPr/>
          <a:lstStyle>
            <a:lvl1pPr>
              <a:defRPr>
                <a:solidFill>
                  <a:srgbClr val="354E7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F03299F4-B8AE-44D1-BEE1-393BF7A78CD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66C1612-A506-4700-8617-02DA244F3A4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632060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1FE868-488B-46A1-9F5E-DDD7BABDA250}"/>
              </a:ext>
            </a:extLst>
          </p:cNvPr>
          <p:cNvSpPr>
            <a:spLocks noGrp="1"/>
          </p:cNvSpPr>
          <p:nvPr>
            <p:ph type="title"/>
          </p:nvPr>
        </p:nvSpPr>
        <p:spPr>
          <a:solidFill>
            <a:srgbClr val="72A0B0"/>
          </a:solidFill>
        </p:spPr>
        <p:txBody>
          <a:bodyPr/>
          <a:lstStyle>
            <a:lvl1pPr>
              <a:defRPr>
                <a:solidFill>
                  <a:srgbClr val="354E7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F03299F4-B8AE-44D1-BEE1-393BF7A78CD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66C1612-A506-4700-8617-02DA244F3A4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7753607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4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1FE868-488B-46A1-9F5E-DDD7BABDA250}"/>
              </a:ext>
            </a:extLst>
          </p:cNvPr>
          <p:cNvSpPr>
            <a:spLocks noGrp="1"/>
          </p:cNvSpPr>
          <p:nvPr>
            <p:ph type="title"/>
          </p:nvPr>
        </p:nvSpPr>
        <p:spPr>
          <a:solidFill>
            <a:srgbClr val="A5B557"/>
          </a:solidFill>
        </p:spPr>
        <p:txBody>
          <a:bodyPr/>
          <a:lstStyle>
            <a:lvl1pPr>
              <a:defRPr>
                <a:solidFill>
                  <a:srgbClr val="354E7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F03299F4-B8AE-44D1-BEE1-393BF7A78CD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66C1612-A506-4700-8617-02DA244F3A4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7692642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5D5F74-0451-4A48-9604-1ED9C4A320D2}"/>
              </a:ext>
            </a:extLst>
          </p:cNvPr>
          <p:cNvSpPr>
            <a:spLocks noGrp="1"/>
          </p:cNvSpPr>
          <p:nvPr>
            <p:ph type="title"/>
          </p:nvPr>
        </p:nvSpPr>
        <p:spPr>
          <a:xfrm>
            <a:off x="839788" y="365125"/>
            <a:ext cx="10515600" cy="1325563"/>
          </a:xfrm>
          <a:solidFill>
            <a:srgbClr val="A5B557"/>
          </a:solidFill>
        </p:spPr>
        <p:txBody>
          <a:bodyPr/>
          <a:lstStyle>
            <a:lvl1pPr>
              <a:defRPr>
                <a:solidFill>
                  <a:srgbClr val="354E71"/>
                </a:solidFill>
              </a:defRPr>
            </a:lvl1pPr>
          </a:lstStyle>
          <a:p>
            <a:r>
              <a:rPr lang="en-US"/>
              <a:t>Click to edit Master title style</a:t>
            </a:r>
          </a:p>
        </p:txBody>
      </p:sp>
      <p:sp>
        <p:nvSpPr>
          <p:cNvPr id="3" name="Text Placeholder 2">
            <a:extLst>
              <a:ext uri="{FF2B5EF4-FFF2-40B4-BE49-F238E27FC236}">
                <a16:creationId xmlns:a16="http://schemas.microsoft.com/office/drawing/2014/main" id="{7A71FC9A-724B-40EC-B29D-CE0157F2B20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22A7CDA-C498-43FD-89F9-9ABF3FE803C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E11F2AB-BD46-4F3F-8AC8-2AFF27A01E1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E79DC3F-585A-492C-A9BB-65867FD5F49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6954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5D5F74-0451-4A48-9604-1ED9C4A320D2}"/>
              </a:ext>
            </a:extLst>
          </p:cNvPr>
          <p:cNvSpPr>
            <a:spLocks noGrp="1"/>
          </p:cNvSpPr>
          <p:nvPr>
            <p:ph type="title"/>
          </p:nvPr>
        </p:nvSpPr>
        <p:spPr>
          <a:xfrm>
            <a:off x="839788" y="365125"/>
            <a:ext cx="10515600" cy="1325563"/>
          </a:xfrm>
          <a:solidFill>
            <a:srgbClr val="354E71"/>
          </a:solidFill>
        </p:spPr>
        <p:txBody>
          <a:bodyPr/>
          <a:lstStyle>
            <a:lvl1pPr>
              <a:defRPr>
                <a:solidFill>
                  <a:srgbClr val="72A0B0"/>
                </a:solidFill>
              </a:defRPr>
            </a:lvl1pPr>
          </a:lstStyle>
          <a:p>
            <a:r>
              <a:rPr lang="en-US"/>
              <a:t>Click to edit Master title style</a:t>
            </a:r>
          </a:p>
        </p:txBody>
      </p:sp>
      <p:sp>
        <p:nvSpPr>
          <p:cNvPr id="3" name="Text Placeholder 2">
            <a:extLst>
              <a:ext uri="{FF2B5EF4-FFF2-40B4-BE49-F238E27FC236}">
                <a16:creationId xmlns:a16="http://schemas.microsoft.com/office/drawing/2014/main" id="{7A71FC9A-724B-40EC-B29D-CE0157F2B20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22A7CDA-C498-43FD-89F9-9ABF3FE803C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E11F2AB-BD46-4F3F-8AC8-2AFF27A01E1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E79DC3F-585A-492C-A9BB-65867FD5F49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9293676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2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5D5F74-0451-4A48-9604-1ED9C4A320D2}"/>
              </a:ext>
            </a:extLst>
          </p:cNvPr>
          <p:cNvSpPr>
            <a:spLocks noGrp="1"/>
          </p:cNvSpPr>
          <p:nvPr>
            <p:ph type="title"/>
          </p:nvPr>
        </p:nvSpPr>
        <p:spPr>
          <a:xfrm>
            <a:off x="839788" y="365125"/>
            <a:ext cx="10515600" cy="1325563"/>
          </a:xfrm>
          <a:solidFill>
            <a:srgbClr val="741112"/>
          </a:solidFill>
        </p:spPr>
        <p:txBody>
          <a:bodyPr/>
          <a:lstStyle>
            <a:lvl1pPr>
              <a:defRPr>
                <a:solidFill>
                  <a:srgbClr val="7F90A7"/>
                </a:solidFill>
              </a:defRPr>
            </a:lvl1pPr>
          </a:lstStyle>
          <a:p>
            <a:r>
              <a:rPr lang="en-US"/>
              <a:t>Click to edit Master title style</a:t>
            </a:r>
          </a:p>
        </p:txBody>
      </p:sp>
      <p:sp>
        <p:nvSpPr>
          <p:cNvPr id="3" name="Text Placeholder 2">
            <a:extLst>
              <a:ext uri="{FF2B5EF4-FFF2-40B4-BE49-F238E27FC236}">
                <a16:creationId xmlns:a16="http://schemas.microsoft.com/office/drawing/2014/main" id="{7A71FC9A-724B-40EC-B29D-CE0157F2B20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22A7CDA-C498-43FD-89F9-9ABF3FE803C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E11F2AB-BD46-4F3F-8AC8-2AFF27A01E1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E79DC3F-585A-492C-A9BB-65867FD5F49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910799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3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5D5F74-0451-4A48-9604-1ED9C4A320D2}"/>
              </a:ext>
            </a:extLst>
          </p:cNvPr>
          <p:cNvSpPr>
            <a:spLocks noGrp="1"/>
          </p:cNvSpPr>
          <p:nvPr>
            <p:ph type="title"/>
          </p:nvPr>
        </p:nvSpPr>
        <p:spPr>
          <a:xfrm>
            <a:off x="839788" y="365125"/>
            <a:ext cx="10515600" cy="1325563"/>
          </a:xfrm>
          <a:solidFill>
            <a:srgbClr val="7F90A7"/>
          </a:solidFill>
        </p:spPr>
        <p:txBody>
          <a:bodyPr/>
          <a:lstStyle>
            <a:lvl1pPr>
              <a:defRPr>
                <a:solidFill>
                  <a:srgbClr val="354E71"/>
                </a:solidFill>
              </a:defRPr>
            </a:lvl1pPr>
          </a:lstStyle>
          <a:p>
            <a:r>
              <a:rPr lang="en-US"/>
              <a:t>Click to edit Master title style</a:t>
            </a:r>
          </a:p>
        </p:txBody>
      </p:sp>
      <p:sp>
        <p:nvSpPr>
          <p:cNvPr id="3" name="Text Placeholder 2">
            <a:extLst>
              <a:ext uri="{FF2B5EF4-FFF2-40B4-BE49-F238E27FC236}">
                <a16:creationId xmlns:a16="http://schemas.microsoft.com/office/drawing/2014/main" id="{7A71FC9A-724B-40EC-B29D-CE0157F2B20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22A7CDA-C498-43FD-89F9-9ABF3FE803C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E11F2AB-BD46-4F3F-8AC8-2AFF27A01E1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E79DC3F-585A-492C-A9BB-65867FD5F49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2111389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4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5D5F74-0451-4A48-9604-1ED9C4A320D2}"/>
              </a:ext>
            </a:extLst>
          </p:cNvPr>
          <p:cNvSpPr>
            <a:spLocks noGrp="1"/>
          </p:cNvSpPr>
          <p:nvPr>
            <p:ph type="title"/>
          </p:nvPr>
        </p:nvSpPr>
        <p:spPr>
          <a:xfrm>
            <a:off x="839788" y="365125"/>
            <a:ext cx="10515600" cy="1325563"/>
          </a:xfrm>
          <a:solidFill>
            <a:srgbClr val="72A0B0"/>
          </a:solidFill>
        </p:spPr>
        <p:txBody>
          <a:bodyPr/>
          <a:lstStyle>
            <a:lvl1pPr>
              <a:defRPr>
                <a:solidFill>
                  <a:srgbClr val="354E71"/>
                </a:solidFill>
              </a:defRPr>
            </a:lvl1pPr>
          </a:lstStyle>
          <a:p>
            <a:r>
              <a:rPr lang="en-US"/>
              <a:t>Click to edit Master title style</a:t>
            </a:r>
          </a:p>
        </p:txBody>
      </p:sp>
      <p:sp>
        <p:nvSpPr>
          <p:cNvPr id="3" name="Text Placeholder 2">
            <a:extLst>
              <a:ext uri="{FF2B5EF4-FFF2-40B4-BE49-F238E27FC236}">
                <a16:creationId xmlns:a16="http://schemas.microsoft.com/office/drawing/2014/main" id="{7A71FC9A-724B-40EC-B29D-CE0157F2B20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22A7CDA-C498-43FD-89F9-9ABF3FE803C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E11F2AB-BD46-4F3F-8AC8-2AFF27A01E1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E79DC3F-585A-492C-A9BB-65867FD5F49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4820586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BB56F-9BB7-4821-8440-06F93DE9322D}"/>
              </a:ext>
            </a:extLst>
          </p:cNvPr>
          <p:cNvSpPr>
            <a:spLocks noGrp="1"/>
          </p:cNvSpPr>
          <p:nvPr>
            <p:ph type="title"/>
          </p:nvPr>
        </p:nvSpPr>
        <p:spPr>
          <a:solidFill>
            <a:srgbClr val="741112"/>
          </a:solidFill>
        </p:spPr>
        <p:txBody>
          <a:bodyPr/>
          <a:lstStyle/>
          <a:p>
            <a:r>
              <a:rPr lang="en-US"/>
              <a:t>Click to edit Master title style</a:t>
            </a:r>
          </a:p>
        </p:txBody>
      </p:sp>
    </p:spTree>
    <p:extLst>
      <p:ext uri="{BB962C8B-B14F-4D97-AF65-F5344CB8AC3E}">
        <p14:creationId xmlns:p14="http://schemas.microsoft.com/office/powerpoint/2010/main" val="146250887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BB56F-9BB7-4821-8440-06F93DE9322D}"/>
              </a:ext>
            </a:extLst>
          </p:cNvPr>
          <p:cNvSpPr>
            <a:spLocks noGrp="1"/>
          </p:cNvSpPr>
          <p:nvPr>
            <p:ph type="title"/>
          </p:nvPr>
        </p:nvSpPr>
        <p:spPr>
          <a:solidFill>
            <a:srgbClr val="A5B557"/>
          </a:solidFill>
        </p:spPr>
        <p:txBody>
          <a:bodyPr/>
          <a:lstStyle>
            <a:lvl1pPr>
              <a:defRPr>
                <a:solidFill>
                  <a:srgbClr val="354E71"/>
                </a:solidFill>
              </a:defRPr>
            </a:lvl1pPr>
          </a:lstStyle>
          <a:p>
            <a:r>
              <a:rPr lang="en-US"/>
              <a:t>Click to edit Master title style</a:t>
            </a:r>
          </a:p>
        </p:txBody>
      </p:sp>
    </p:spTree>
    <p:extLst>
      <p:ext uri="{BB962C8B-B14F-4D97-AF65-F5344CB8AC3E}">
        <p14:creationId xmlns:p14="http://schemas.microsoft.com/office/powerpoint/2010/main" val="282724281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84875-3A53-4AED-9569-D18726711315}"/>
              </a:ext>
            </a:extLst>
          </p:cNvPr>
          <p:cNvSpPr>
            <a:spLocks noGrp="1"/>
          </p:cNvSpPr>
          <p:nvPr>
            <p:ph type="title"/>
          </p:nvPr>
        </p:nvSpPr>
        <p:spPr>
          <a:solidFill>
            <a:srgbClr val="7F90A7"/>
          </a:solidFill>
        </p:spPr>
        <p:txBody>
          <a:bodyPr/>
          <a:lstStyle>
            <a:lvl1pPr>
              <a:defRPr>
                <a:solidFill>
                  <a:srgbClr val="354E71"/>
                </a:solidFill>
              </a:defRPr>
            </a:lvl1pPr>
          </a:lstStyle>
          <a:p>
            <a:r>
              <a:rPr lang="en-US"/>
              <a:t>Click to edit Master title style</a:t>
            </a:r>
          </a:p>
        </p:txBody>
      </p:sp>
    </p:spTree>
    <p:extLst>
      <p:ext uri="{BB962C8B-B14F-4D97-AF65-F5344CB8AC3E}">
        <p14:creationId xmlns:p14="http://schemas.microsoft.com/office/powerpoint/2010/main" val="127791972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E51ADD-B849-45C0-9AB8-6AEBF6BD7002}"/>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90310987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bg>
      <p:bgPr>
        <a:gradFill>
          <a:gsLst>
            <a:gs pos="39000">
              <a:srgbClr val="7F90A7"/>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2831768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1_Blank">
    <p:bg>
      <p:bgPr>
        <a:gradFill>
          <a:gsLst>
            <a:gs pos="39000">
              <a:srgbClr val="354E71"/>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3724958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2_Blank">
    <p:bg>
      <p:bgPr>
        <a:gradFill>
          <a:gsLst>
            <a:gs pos="39000">
              <a:srgbClr val="A5B557"/>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550354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0E0790-0767-41E9-9111-6FC4D9FE8940}"/>
              </a:ext>
            </a:extLst>
          </p:cNvPr>
          <p:cNvSpPr>
            <a:spLocks noGrp="1"/>
          </p:cNvSpPr>
          <p:nvPr>
            <p:ph type="title"/>
          </p:nvPr>
        </p:nvSpPr>
        <p:spPr>
          <a:xfrm>
            <a:off x="839788" y="457200"/>
            <a:ext cx="3932237" cy="1600200"/>
          </a:xfrm>
          <a:solidFill>
            <a:srgbClr val="741112"/>
          </a:solidFill>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2CF26E5-A6A0-4E1B-A8B1-6A2E9500CAA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56EB8B2-A32F-4033-B391-5C0FC2944C7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401597528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5AD07-C192-4D0E-9970-187D9DEECC46}"/>
              </a:ext>
            </a:extLst>
          </p:cNvPr>
          <p:cNvSpPr>
            <a:spLocks noGrp="1"/>
          </p:cNvSpPr>
          <p:nvPr>
            <p:ph type="title"/>
          </p:nvPr>
        </p:nvSpPr>
        <p:spPr>
          <a:xfrm>
            <a:off x="839788" y="457200"/>
            <a:ext cx="3932237" cy="1600200"/>
          </a:xfrm>
          <a:solidFill>
            <a:srgbClr val="A5B557"/>
          </a:solidFill>
        </p:spPr>
        <p:txBody>
          <a:bodyPr anchor="b"/>
          <a:lstStyle>
            <a:lvl1pPr>
              <a:defRPr sz="3200">
                <a:solidFill>
                  <a:srgbClr val="354E7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ECE5304D-8FDC-47FE-A53A-CB1403506CC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3E4A6A3E-3C11-43C6-80DB-2B39233C952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53140045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29742-2D76-498E-AA90-1C3ED3F16C2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6087427-75FF-490C-9486-199112C5692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3791766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29131B2-C4B9-4A35-8E4B-C09F3B1181F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B1B959F-0249-4EFC-9D12-18F3E742DD5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56516232"/>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CC400D6-9F2E-4CED-A61E-5254B2459D1F}"/>
              </a:ext>
            </a:extLst>
          </p:cNvPr>
          <p:cNvSpPr>
            <a:spLocks noGrp="1"/>
          </p:cNvSpPr>
          <p:nvPr>
            <p:ph type="title"/>
          </p:nvPr>
        </p:nvSpPr>
        <p:spPr>
          <a:xfrm>
            <a:off x="838200" y="365125"/>
            <a:ext cx="10515600" cy="1325563"/>
          </a:xfrm>
          <a:prstGeom prst="rect">
            <a:avLst/>
          </a:prstGeom>
          <a:solidFill>
            <a:srgbClr val="354E71"/>
          </a:solidFill>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D638DE1-20AE-4B32-BED1-9677A6D5357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4">
            <a:extLst>
              <a:ext uri="{FF2B5EF4-FFF2-40B4-BE49-F238E27FC236}">
                <a16:creationId xmlns:a16="http://schemas.microsoft.com/office/drawing/2014/main" id="{E6C5B913-0094-4A6F-9685-04B2B2E6DBAD}"/>
              </a:ext>
            </a:extLst>
          </p:cNvPr>
          <p:cNvSpPr txBox="1">
            <a:spLocks/>
          </p:cNvSpPr>
          <p:nvPr/>
        </p:nvSpPr>
        <p:spPr>
          <a:xfrm>
            <a:off x="3763474" y="6311900"/>
            <a:ext cx="4665052" cy="364637"/>
          </a:xfrm>
          <a:prstGeom prst="rect">
            <a:avLst/>
          </a:prstGeom>
        </p:spPr>
        <p:txBody>
          <a:bodyPr/>
          <a:lstStyle>
            <a:defPPr>
              <a:defRPr lang="en-US"/>
            </a:defPPr>
            <a:lvl1pPr marL="0" algn="l" defTabSz="914400" rtl="0" eaLnBrk="1" latinLnBrk="0" hangingPunct="1">
              <a:defRPr sz="2400" b="1" i="1" kern="1200">
                <a:solidFill>
                  <a:srgbClr val="C81B21"/>
                </a:solidFill>
                <a:latin typeface="Times New Roman" panose="02020603050405020304" pitchFamily="18" charset="0"/>
                <a:ea typeface="+mn-ea"/>
                <a:cs typeface="Times New Roman" panose="02020603050405020304" pitchFamily="18"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t>Because there is Strength in Unity</a:t>
            </a:r>
          </a:p>
        </p:txBody>
      </p:sp>
      <p:pic>
        <p:nvPicPr>
          <p:cNvPr id="8" name="Picture 7">
            <a:extLst>
              <a:ext uri="{FF2B5EF4-FFF2-40B4-BE49-F238E27FC236}">
                <a16:creationId xmlns:a16="http://schemas.microsoft.com/office/drawing/2014/main" id="{795E9977-2DA8-47C0-AA13-9CA5A378CED3}"/>
              </a:ext>
            </a:extLst>
          </p:cNvPr>
          <p:cNvPicPr>
            <a:picLocks noChangeAspect="1"/>
          </p:cNvPicPr>
          <p:nvPr/>
        </p:nvPicPr>
        <p:blipFill>
          <a:blip r:embed="rId37"/>
          <a:stretch>
            <a:fillRect/>
          </a:stretch>
        </p:blipFill>
        <p:spPr>
          <a:xfrm>
            <a:off x="10304159" y="5082993"/>
            <a:ext cx="1694835" cy="1694835"/>
          </a:xfrm>
          <a:prstGeom prst="rect">
            <a:avLst/>
          </a:prstGeom>
        </p:spPr>
      </p:pic>
    </p:spTree>
    <p:extLst>
      <p:ext uri="{BB962C8B-B14F-4D97-AF65-F5344CB8AC3E}">
        <p14:creationId xmlns:p14="http://schemas.microsoft.com/office/powerpoint/2010/main" val="1069836315"/>
      </p:ext>
    </p:extLst>
  </p:cSld>
  <p:clrMap bg1="lt1" tx1="dk1" bg2="lt2" tx2="dk2" accent1="accent1" accent2="accent2" accent3="accent3" accent4="accent4" accent5="accent5" accent6="accent6" hlink="hlink" folHlink="folHlink"/>
  <p:sldLayoutIdLst>
    <p:sldLayoutId id="2147483649" r:id="rId1"/>
    <p:sldLayoutId id="2147483680" r:id="rId2"/>
    <p:sldLayoutId id="2147483681" r:id="rId3"/>
    <p:sldLayoutId id="2147483682" r:id="rId4"/>
    <p:sldLayoutId id="2147483683" r:id="rId5"/>
    <p:sldLayoutId id="2147483650" r:id="rId6"/>
    <p:sldLayoutId id="2147483675" r:id="rId7"/>
    <p:sldLayoutId id="2147483676" r:id="rId8"/>
    <p:sldLayoutId id="2147483677" r:id="rId9"/>
    <p:sldLayoutId id="2147483651" r:id="rId10"/>
    <p:sldLayoutId id="2147483672" r:id="rId11"/>
    <p:sldLayoutId id="2147483673" r:id="rId12"/>
    <p:sldLayoutId id="2147483678" r:id="rId13"/>
    <p:sldLayoutId id="2147483674" r:id="rId14"/>
    <p:sldLayoutId id="2147483652" r:id="rId15"/>
    <p:sldLayoutId id="2147483666" r:id="rId16"/>
    <p:sldLayoutId id="2147483667" r:id="rId17"/>
    <p:sldLayoutId id="2147483665" r:id="rId18"/>
    <p:sldLayoutId id="2147483668" r:id="rId19"/>
    <p:sldLayoutId id="2147483653" r:id="rId20"/>
    <p:sldLayoutId id="2147483662" r:id="rId21"/>
    <p:sldLayoutId id="2147483663" r:id="rId22"/>
    <p:sldLayoutId id="2147483669" r:id="rId23"/>
    <p:sldLayoutId id="2147483679" r:id="rId24"/>
    <p:sldLayoutId id="2147483660" r:id="rId25"/>
    <p:sldLayoutId id="2147483664" r:id="rId26"/>
    <p:sldLayoutId id="2147483661" r:id="rId27"/>
    <p:sldLayoutId id="2147483654" r:id="rId28"/>
    <p:sldLayoutId id="2147483655" r:id="rId29"/>
    <p:sldLayoutId id="2147483670" r:id="rId30"/>
    <p:sldLayoutId id="2147483671" r:id="rId31"/>
    <p:sldLayoutId id="2147483656" r:id="rId32"/>
    <p:sldLayoutId id="2147483657" r:id="rId33"/>
    <p:sldLayoutId id="2147483658" r:id="rId34"/>
    <p:sldLayoutId id="2147483659" r:id="rId35"/>
  </p:sldLayoutIdLst>
  <p:txStyles>
    <p:titleStyle>
      <a:lvl1pPr algn="l" defTabSz="914400" rtl="0" eaLnBrk="1" latinLnBrk="0" hangingPunct="1">
        <a:lnSpc>
          <a:spcPct val="90000"/>
        </a:lnSpc>
        <a:spcBef>
          <a:spcPct val="0"/>
        </a:spcBef>
        <a:buNone/>
        <a:defRPr sz="4400" b="1"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354E7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354E7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354E7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354E7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354E7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9.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29.xml"/><Relationship Id="rId6" Type="http://schemas.openxmlformats.org/officeDocument/2006/relationships/image" Target="../media/image9.jpg"/><Relationship Id="rId5" Type="http://schemas.openxmlformats.org/officeDocument/2006/relationships/image" Target="../media/image8.png"/><Relationship Id="rId4" Type="http://schemas.openxmlformats.org/officeDocument/2006/relationships/image" Target="../media/image7.jp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9.xml"/><Relationship Id="rId5" Type="http://schemas.openxmlformats.org/officeDocument/2006/relationships/image" Target="../media/image12.pn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9.xml"/><Relationship Id="rId5" Type="http://schemas.openxmlformats.org/officeDocument/2006/relationships/image" Target="../media/image14.jpeg"/><Relationship Id="rId4" Type="http://schemas.openxmlformats.org/officeDocument/2006/relationships/image" Target="../media/image13.jpe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9.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9.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jpe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9.xml"/><Relationship Id="rId5" Type="http://schemas.openxmlformats.org/officeDocument/2006/relationships/image" Target="../media/image22.png"/><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8" Type="http://schemas.openxmlformats.org/officeDocument/2006/relationships/image" Target="../media/image30.sv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notesSlide" Target="../notesSlides/notesSlide10.xml"/><Relationship Id="rId1" Type="http://schemas.openxmlformats.org/officeDocument/2006/relationships/slideLayout" Target="../slideLayouts/slideLayout29.xml"/><Relationship Id="rId6" Type="http://schemas.openxmlformats.org/officeDocument/2006/relationships/image" Target="../media/image28.svg"/><Relationship Id="rId5" Type="http://schemas.openxmlformats.org/officeDocument/2006/relationships/image" Target="../media/image27.png"/><Relationship Id="rId10" Type="http://schemas.openxmlformats.org/officeDocument/2006/relationships/image" Target="../media/image32.svg"/><Relationship Id="rId4" Type="http://schemas.openxmlformats.org/officeDocument/2006/relationships/image" Target="../media/image26.svg"/><Relationship Id="rId9" Type="http://schemas.openxmlformats.org/officeDocument/2006/relationships/image" Target="../media/image31.png"/></Relationships>
</file>

<file path=ppt/slides/_rels/slide11.xml.rels><?xml version="1.0" encoding="UTF-8" standalone="yes"?>
<Relationships xmlns="http://schemas.openxmlformats.org/package/2006/relationships"><Relationship Id="rId8" Type="http://schemas.openxmlformats.org/officeDocument/2006/relationships/image" Target="../media/image38.svg"/><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notesSlide" Target="../notesSlides/notesSlide11.xml"/><Relationship Id="rId1" Type="http://schemas.openxmlformats.org/officeDocument/2006/relationships/slideLayout" Target="../slideLayouts/slideLayout29.xml"/><Relationship Id="rId6" Type="http://schemas.openxmlformats.org/officeDocument/2006/relationships/image" Target="../media/image36.svg"/><Relationship Id="rId5" Type="http://schemas.openxmlformats.org/officeDocument/2006/relationships/image" Target="../media/image35.png"/><Relationship Id="rId4" Type="http://schemas.openxmlformats.org/officeDocument/2006/relationships/image" Target="../media/image34.svg"/><Relationship Id="rId9" Type="http://schemas.openxmlformats.org/officeDocument/2006/relationships/image" Target="../media/image39.jpeg"/></Relationships>
</file>

<file path=ppt/slides/_rels/slide12.xml.rels><?xml version="1.0" encoding="UTF-8" standalone="yes"?>
<Relationships xmlns="http://schemas.openxmlformats.org/package/2006/relationships"><Relationship Id="rId8" Type="http://schemas.openxmlformats.org/officeDocument/2006/relationships/image" Target="../media/image45.sv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notesSlide" Target="../notesSlides/notesSlide12.xml"/><Relationship Id="rId1" Type="http://schemas.openxmlformats.org/officeDocument/2006/relationships/slideLayout" Target="../slideLayouts/slideLayout29.xml"/><Relationship Id="rId6" Type="http://schemas.openxmlformats.org/officeDocument/2006/relationships/image" Target="../media/image43.svg"/><Relationship Id="rId5" Type="http://schemas.openxmlformats.org/officeDocument/2006/relationships/image" Target="../media/image42.png"/><Relationship Id="rId4" Type="http://schemas.openxmlformats.org/officeDocument/2006/relationships/image" Target="../media/image41.svg"/><Relationship Id="rId9" Type="http://schemas.openxmlformats.org/officeDocument/2006/relationships/image" Target="../media/image46.jpeg"/></Relationships>
</file>

<file path=ppt/slides/_rels/slide13.xml.rels><?xml version="1.0" encoding="UTF-8" standalone="yes"?>
<Relationships xmlns="http://schemas.openxmlformats.org/package/2006/relationships"><Relationship Id="rId13" Type="http://schemas.openxmlformats.org/officeDocument/2006/relationships/image" Target="../media/image57.png"/><Relationship Id="rId18" Type="http://schemas.openxmlformats.org/officeDocument/2006/relationships/image" Target="../media/image62.svg"/><Relationship Id="rId26" Type="http://schemas.openxmlformats.org/officeDocument/2006/relationships/image" Target="../media/image70.svg"/><Relationship Id="rId39" Type="http://schemas.openxmlformats.org/officeDocument/2006/relationships/image" Target="../media/image83.png"/><Relationship Id="rId21" Type="http://schemas.openxmlformats.org/officeDocument/2006/relationships/image" Target="../media/image65.png"/><Relationship Id="rId34" Type="http://schemas.openxmlformats.org/officeDocument/2006/relationships/image" Target="../media/image78.svg"/><Relationship Id="rId42" Type="http://schemas.openxmlformats.org/officeDocument/2006/relationships/image" Target="../media/image86.svg"/><Relationship Id="rId7" Type="http://schemas.openxmlformats.org/officeDocument/2006/relationships/image" Target="../media/image51.png"/><Relationship Id="rId2" Type="http://schemas.openxmlformats.org/officeDocument/2006/relationships/notesSlide" Target="../notesSlides/notesSlide13.xml"/><Relationship Id="rId16" Type="http://schemas.openxmlformats.org/officeDocument/2006/relationships/image" Target="../media/image60.svg"/><Relationship Id="rId20" Type="http://schemas.openxmlformats.org/officeDocument/2006/relationships/image" Target="../media/image64.svg"/><Relationship Id="rId29" Type="http://schemas.openxmlformats.org/officeDocument/2006/relationships/image" Target="../media/image73.png"/><Relationship Id="rId41" Type="http://schemas.openxmlformats.org/officeDocument/2006/relationships/image" Target="../media/image85.png"/><Relationship Id="rId1" Type="http://schemas.openxmlformats.org/officeDocument/2006/relationships/slideLayout" Target="../slideLayouts/slideLayout29.xml"/><Relationship Id="rId6" Type="http://schemas.openxmlformats.org/officeDocument/2006/relationships/image" Target="../media/image50.svg"/><Relationship Id="rId11" Type="http://schemas.openxmlformats.org/officeDocument/2006/relationships/image" Target="../media/image55.png"/><Relationship Id="rId24" Type="http://schemas.openxmlformats.org/officeDocument/2006/relationships/image" Target="../media/image68.svg"/><Relationship Id="rId32" Type="http://schemas.openxmlformats.org/officeDocument/2006/relationships/image" Target="../media/image76.svg"/><Relationship Id="rId37" Type="http://schemas.openxmlformats.org/officeDocument/2006/relationships/image" Target="../media/image81.png"/><Relationship Id="rId40" Type="http://schemas.openxmlformats.org/officeDocument/2006/relationships/image" Target="../media/image84.svg"/><Relationship Id="rId5" Type="http://schemas.openxmlformats.org/officeDocument/2006/relationships/image" Target="../media/image49.png"/><Relationship Id="rId15" Type="http://schemas.openxmlformats.org/officeDocument/2006/relationships/image" Target="../media/image59.png"/><Relationship Id="rId23" Type="http://schemas.openxmlformats.org/officeDocument/2006/relationships/image" Target="../media/image67.png"/><Relationship Id="rId28" Type="http://schemas.openxmlformats.org/officeDocument/2006/relationships/image" Target="../media/image72.svg"/><Relationship Id="rId36" Type="http://schemas.openxmlformats.org/officeDocument/2006/relationships/image" Target="../media/image80.svg"/><Relationship Id="rId10" Type="http://schemas.openxmlformats.org/officeDocument/2006/relationships/image" Target="../media/image54.svg"/><Relationship Id="rId19" Type="http://schemas.openxmlformats.org/officeDocument/2006/relationships/image" Target="../media/image63.png"/><Relationship Id="rId31" Type="http://schemas.openxmlformats.org/officeDocument/2006/relationships/image" Target="../media/image75.png"/><Relationship Id="rId4" Type="http://schemas.openxmlformats.org/officeDocument/2006/relationships/image" Target="../media/image48.svg"/><Relationship Id="rId9" Type="http://schemas.openxmlformats.org/officeDocument/2006/relationships/image" Target="../media/image53.png"/><Relationship Id="rId14" Type="http://schemas.openxmlformats.org/officeDocument/2006/relationships/image" Target="../media/image58.svg"/><Relationship Id="rId22" Type="http://schemas.openxmlformats.org/officeDocument/2006/relationships/image" Target="../media/image66.svg"/><Relationship Id="rId27" Type="http://schemas.openxmlformats.org/officeDocument/2006/relationships/image" Target="../media/image71.png"/><Relationship Id="rId30" Type="http://schemas.openxmlformats.org/officeDocument/2006/relationships/image" Target="../media/image74.svg"/><Relationship Id="rId35" Type="http://schemas.openxmlformats.org/officeDocument/2006/relationships/image" Target="../media/image79.png"/><Relationship Id="rId43" Type="http://schemas.openxmlformats.org/officeDocument/2006/relationships/image" Target="../media/image87.png"/><Relationship Id="rId8" Type="http://schemas.openxmlformats.org/officeDocument/2006/relationships/image" Target="../media/image52.svg"/><Relationship Id="rId3" Type="http://schemas.openxmlformats.org/officeDocument/2006/relationships/image" Target="../media/image47.png"/><Relationship Id="rId12" Type="http://schemas.openxmlformats.org/officeDocument/2006/relationships/image" Target="../media/image56.svg"/><Relationship Id="rId17" Type="http://schemas.openxmlformats.org/officeDocument/2006/relationships/image" Target="../media/image61.png"/><Relationship Id="rId25" Type="http://schemas.openxmlformats.org/officeDocument/2006/relationships/image" Target="../media/image69.png"/><Relationship Id="rId33" Type="http://schemas.openxmlformats.org/officeDocument/2006/relationships/image" Target="../media/image77.png"/><Relationship Id="rId38" Type="http://schemas.openxmlformats.org/officeDocument/2006/relationships/image" Target="../media/image82.svg"/></Relationships>
</file>

<file path=ppt/slides/_rels/slide14.xml.rels><?xml version="1.0" encoding="UTF-8" standalone="yes"?>
<Relationships xmlns="http://schemas.openxmlformats.org/package/2006/relationships"><Relationship Id="rId8" Type="http://schemas.openxmlformats.org/officeDocument/2006/relationships/image" Target="../media/image92.png"/><Relationship Id="rId3" Type="http://schemas.openxmlformats.org/officeDocument/2006/relationships/image" Target="../media/image88.png"/><Relationship Id="rId7" Type="http://schemas.openxmlformats.org/officeDocument/2006/relationships/image" Target="../media/image91.jpeg"/><Relationship Id="rId2" Type="http://schemas.openxmlformats.org/officeDocument/2006/relationships/notesSlide" Target="../notesSlides/notesSlide14.xml"/><Relationship Id="rId1" Type="http://schemas.openxmlformats.org/officeDocument/2006/relationships/slideLayout" Target="../slideLayouts/slideLayout29.xml"/><Relationship Id="rId6" Type="http://schemas.openxmlformats.org/officeDocument/2006/relationships/image" Target="../media/image90.jpeg"/><Relationship Id="rId5" Type="http://schemas.openxmlformats.org/officeDocument/2006/relationships/image" Target="../media/image10.png"/><Relationship Id="rId4" Type="http://schemas.openxmlformats.org/officeDocument/2006/relationships/image" Target="../media/image89.png"/></Relationships>
</file>

<file path=ppt/slides/_rels/slide15.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15.xml"/><Relationship Id="rId1" Type="http://schemas.openxmlformats.org/officeDocument/2006/relationships/slideLayout" Target="../slideLayouts/slideLayout29.xml"/><Relationship Id="rId6" Type="http://schemas.openxmlformats.org/officeDocument/2006/relationships/image" Target="../media/image96.jpeg"/><Relationship Id="rId5" Type="http://schemas.openxmlformats.org/officeDocument/2006/relationships/image" Target="../media/image95.jpeg"/><Relationship Id="rId4" Type="http://schemas.openxmlformats.org/officeDocument/2006/relationships/image" Target="../media/image94.jpeg"/></Relationships>
</file>

<file path=ppt/slides/_rels/slide16.xml.rels><?xml version="1.0" encoding="UTF-8" standalone="yes"?>
<Relationships xmlns="http://schemas.openxmlformats.org/package/2006/relationships"><Relationship Id="rId3" Type="http://schemas.openxmlformats.org/officeDocument/2006/relationships/image" Target="../media/image97.jpeg"/><Relationship Id="rId7" Type="http://schemas.openxmlformats.org/officeDocument/2006/relationships/image" Target="../media/image101.jpeg"/><Relationship Id="rId2" Type="http://schemas.openxmlformats.org/officeDocument/2006/relationships/notesSlide" Target="../notesSlides/notesSlide16.xml"/><Relationship Id="rId1" Type="http://schemas.openxmlformats.org/officeDocument/2006/relationships/slideLayout" Target="../slideLayouts/slideLayout29.xml"/><Relationship Id="rId6" Type="http://schemas.openxmlformats.org/officeDocument/2006/relationships/image" Target="../media/image100.png"/><Relationship Id="rId5" Type="http://schemas.openxmlformats.org/officeDocument/2006/relationships/image" Target="../media/image99.png"/><Relationship Id="rId4" Type="http://schemas.openxmlformats.org/officeDocument/2006/relationships/image" Target="../media/image98.jpeg"/></Relationships>
</file>

<file path=ppt/slides/_rels/slide17.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17.xml"/><Relationship Id="rId1" Type="http://schemas.openxmlformats.org/officeDocument/2006/relationships/slideLayout" Target="../slideLayouts/slideLayout29.xml"/><Relationship Id="rId5" Type="http://schemas.openxmlformats.org/officeDocument/2006/relationships/image" Target="../media/image104.jpeg"/><Relationship Id="rId4" Type="http://schemas.openxmlformats.org/officeDocument/2006/relationships/image" Target="../media/image103.png"/></Relationships>
</file>

<file path=ppt/slides/_rels/slide18.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18.xml"/><Relationship Id="rId1" Type="http://schemas.openxmlformats.org/officeDocument/2006/relationships/slideLayout" Target="../slideLayouts/slideLayout29.xml"/><Relationship Id="rId6" Type="http://schemas.openxmlformats.org/officeDocument/2006/relationships/image" Target="../media/image108.jpeg"/><Relationship Id="rId5" Type="http://schemas.openxmlformats.org/officeDocument/2006/relationships/image" Target="../media/image107.png"/><Relationship Id="rId4" Type="http://schemas.openxmlformats.org/officeDocument/2006/relationships/image" Target="../media/image106.jpeg"/></Relationships>
</file>

<file path=ppt/slides/_rels/slide19.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9.xml"/><Relationship Id="rId1" Type="http://schemas.openxmlformats.org/officeDocument/2006/relationships/slideLayout" Target="../slideLayouts/slideLayout29.xml"/><Relationship Id="rId5" Type="http://schemas.openxmlformats.org/officeDocument/2006/relationships/image" Target="../media/image111.jpeg"/><Relationship Id="rId4" Type="http://schemas.openxmlformats.org/officeDocument/2006/relationships/image" Target="../media/image110.jpeg"/></Relationships>
</file>

<file path=ppt/slides/_rels/slide20.xml.rels><?xml version="1.0" encoding="UTF-8" standalone="yes"?>
<Relationships xmlns="http://schemas.openxmlformats.org/package/2006/relationships"><Relationship Id="rId8" Type="http://schemas.openxmlformats.org/officeDocument/2006/relationships/image" Target="../media/image112.png"/><Relationship Id="rId3" Type="http://schemas.openxmlformats.org/officeDocument/2006/relationships/hyperlink" Target="https://www.usetinc.org/departments/oerm/climate-change/" TargetMode="External"/><Relationship Id="rId7" Type="http://schemas.openxmlformats.org/officeDocument/2006/relationships/hyperlink" Target="http://www7.nau.edu/itep/main/tcc/" TargetMode="External"/><Relationship Id="rId2" Type="http://schemas.openxmlformats.org/officeDocument/2006/relationships/notesSlide" Target="../notesSlides/notesSlide20.xml"/><Relationship Id="rId1" Type="http://schemas.openxmlformats.org/officeDocument/2006/relationships/slideLayout" Target="../slideLayouts/slideLayout29.xml"/><Relationship Id="rId6" Type="http://schemas.openxmlformats.org/officeDocument/2006/relationships/hyperlink" Target="https://www.bia.gov/bia/ots/tcr" TargetMode="External"/><Relationship Id="rId5" Type="http://schemas.openxmlformats.org/officeDocument/2006/relationships/hyperlink" Target="https://pnwcirc.org/sites/pnwcirc.org/files/tribal_climate_adaptation_guidebook.pdf" TargetMode="External"/><Relationship Id="rId4" Type="http://schemas.openxmlformats.org/officeDocument/2006/relationships/hyperlink" Target="https://coast.noaa.gov/slr/" TargetMode="Externa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9.xml"/></Relationships>
</file>

<file path=ppt/slides/_rels/slide23.xml.rels><?xml version="1.0" encoding="UTF-8" standalone="yes"?>
<Relationships xmlns="http://schemas.openxmlformats.org/package/2006/relationships"><Relationship Id="rId8" Type="http://schemas.openxmlformats.org/officeDocument/2006/relationships/hyperlink" Target="https://southcentralclimate.org/" TargetMode="External"/><Relationship Id="rId3" Type="http://schemas.openxmlformats.org/officeDocument/2006/relationships/image" Target="../media/image113.png"/><Relationship Id="rId7" Type="http://schemas.openxmlformats.org/officeDocument/2006/relationships/hyperlink" Target="https://secasc.ncsu.edu/" TargetMode="External"/><Relationship Id="rId2" Type="http://schemas.openxmlformats.org/officeDocument/2006/relationships/notesSlide" Target="../notesSlides/notesSlide23.xml"/><Relationship Id="rId1" Type="http://schemas.openxmlformats.org/officeDocument/2006/relationships/slideLayout" Target="../slideLayouts/slideLayout29.xml"/><Relationship Id="rId6" Type="http://schemas.openxmlformats.org/officeDocument/2006/relationships/hyperlink" Target="https://necasc.umass.edu/" TargetMode="External"/><Relationship Id="rId5" Type="http://schemas.openxmlformats.org/officeDocument/2006/relationships/image" Target="../media/image115.png"/><Relationship Id="rId4" Type="http://schemas.openxmlformats.org/officeDocument/2006/relationships/image" Target="../media/image114.png"/></Relationships>
</file>

<file path=ppt/slides/_rels/slide24.xml.rels><?xml version="1.0" encoding="UTF-8" standalone="yes"?>
<Relationships xmlns="http://schemas.openxmlformats.org/package/2006/relationships"><Relationship Id="rId3" Type="http://schemas.openxmlformats.org/officeDocument/2006/relationships/hyperlink" Target="mailto:CThornbrugh@USETINC.ORG" TargetMode="External"/><Relationship Id="rId2" Type="http://schemas.openxmlformats.org/officeDocument/2006/relationships/notesSlide" Target="../notesSlides/notesSlide24.xml"/><Relationship Id="rId1" Type="http://schemas.openxmlformats.org/officeDocument/2006/relationships/slideLayout" Target="../slideLayouts/slideLayout29.xml"/><Relationship Id="rId6" Type="http://schemas.openxmlformats.org/officeDocument/2006/relationships/image" Target="../media/image112.png"/><Relationship Id="rId5" Type="http://schemas.openxmlformats.org/officeDocument/2006/relationships/hyperlink" Target="mailto:teverett@usetinc.org" TargetMode="External"/><Relationship Id="rId4" Type="http://schemas.openxmlformats.org/officeDocument/2006/relationships/hyperlink" Target="mailto:scourtney@usetinc.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1">
            <a:extLst>
              <a:ext uri="{FF2B5EF4-FFF2-40B4-BE49-F238E27FC236}">
                <a16:creationId xmlns:a16="http://schemas.microsoft.com/office/drawing/2014/main" id="{96885528-FDD2-4ED3-B6C6-EAB4D1252993}"/>
              </a:ext>
            </a:extLst>
          </p:cNvPr>
          <p:cNvSpPr txBox="1">
            <a:spLocks/>
          </p:cNvSpPr>
          <p:nvPr/>
        </p:nvSpPr>
        <p:spPr>
          <a:xfrm>
            <a:off x="4405223" y="3429000"/>
            <a:ext cx="7469142" cy="1614577"/>
          </a:xfrm>
          <a:prstGeom prst="rect">
            <a:avLst/>
          </a:prstGeom>
          <a:solidFill>
            <a:srgbClr val="354E71"/>
          </a:solidFill>
        </p:spPr>
        <p:txBody>
          <a:bodyPr anchor="t" anchorCtr="0">
            <a:noAutofit/>
          </a:bodyPr>
          <a:lstStyle>
            <a:lvl1pPr algn="l" defTabSz="914400" rtl="0" eaLnBrk="1" latinLnBrk="0" hangingPunct="1">
              <a:lnSpc>
                <a:spcPct val="90000"/>
              </a:lnSpc>
              <a:spcBef>
                <a:spcPct val="0"/>
              </a:spcBef>
              <a:buNone/>
              <a:defRPr sz="4400" b="1" kern="1200">
                <a:solidFill>
                  <a:schemeClr val="bg1"/>
                </a:solidFill>
                <a:latin typeface="+mj-lt"/>
                <a:ea typeface="+mj-ea"/>
                <a:cs typeface="+mj-cs"/>
              </a:defRPr>
            </a:lvl1pPr>
          </a:lstStyle>
          <a:p>
            <a:r>
              <a:rPr lang="en-US" sz="2600" dirty="0"/>
              <a:t>Climate Change: </a:t>
            </a:r>
            <a:r>
              <a:rPr lang="en-US" sz="1800" dirty="0"/>
              <a:t>Adaptation Responses to reduce the Vulnerability and Impacts to the Built Infrastructure, and Integration of Adaptation Tools and Resources in Infrastructure Planning</a:t>
            </a:r>
          </a:p>
        </p:txBody>
      </p:sp>
      <p:pic>
        <p:nvPicPr>
          <p:cNvPr id="3" name="Picture 2">
            <a:extLst>
              <a:ext uri="{FF2B5EF4-FFF2-40B4-BE49-F238E27FC236}">
                <a16:creationId xmlns:a16="http://schemas.microsoft.com/office/drawing/2014/main" id="{09E874CC-96D9-455B-9071-EA2D1139CB30}"/>
              </a:ext>
            </a:extLst>
          </p:cNvPr>
          <p:cNvPicPr>
            <a:picLocks noChangeAspect="1"/>
          </p:cNvPicPr>
          <p:nvPr/>
        </p:nvPicPr>
        <p:blipFill rotWithShape="1">
          <a:blip r:embed="rId3"/>
          <a:srcRect t="25228" b="3021"/>
          <a:stretch/>
        </p:blipFill>
        <p:spPr>
          <a:xfrm>
            <a:off x="317634" y="320622"/>
            <a:ext cx="4161405" cy="2985818"/>
          </a:xfrm>
          <a:prstGeom prst="rect">
            <a:avLst/>
          </a:prstGeom>
        </p:spPr>
      </p:pic>
      <p:pic>
        <p:nvPicPr>
          <p:cNvPr id="4" name="Picture 3">
            <a:extLst>
              <a:ext uri="{FF2B5EF4-FFF2-40B4-BE49-F238E27FC236}">
                <a16:creationId xmlns:a16="http://schemas.microsoft.com/office/drawing/2014/main" id="{0C33D5B0-325A-4EBA-909F-EE85CFB16F97}"/>
              </a:ext>
            </a:extLst>
          </p:cNvPr>
          <p:cNvPicPr>
            <a:picLocks noChangeAspect="1"/>
          </p:cNvPicPr>
          <p:nvPr/>
        </p:nvPicPr>
        <p:blipFill rotWithShape="1">
          <a:blip r:embed="rId4"/>
          <a:srcRect l="8733" r="11269"/>
          <a:stretch/>
        </p:blipFill>
        <p:spPr>
          <a:xfrm>
            <a:off x="8686800" y="320622"/>
            <a:ext cx="3187565" cy="2992321"/>
          </a:xfrm>
          <a:prstGeom prst="rect">
            <a:avLst/>
          </a:prstGeom>
        </p:spPr>
      </p:pic>
      <p:pic>
        <p:nvPicPr>
          <p:cNvPr id="5" name="Picture 4" descr="A picture containing outdoor, tree, nature, sky&#10;&#10;Description automatically generated">
            <a:extLst>
              <a:ext uri="{FF2B5EF4-FFF2-40B4-BE49-F238E27FC236}">
                <a16:creationId xmlns:a16="http://schemas.microsoft.com/office/drawing/2014/main" id="{80AB3176-26A7-4E83-9849-7AC83FC992C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a:off x="317635" y="3430877"/>
            <a:ext cx="3915060" cy="2936295"/>
          </a:xfrm>
          <a:prstGeom prst="rect">
            <a:avLst/>
          </a:prstGeom>
        </p:spPr>
      </p:pic>
      <p:pic>
        <p:nvPicPr>
          <p:cNvPr id="6" name="Picture 5" descr="A tree in a grassy area&#10;&#10;Description automatically generated">
            <a:extLst>
              <a:ext uri="{FF2B5EF4-FFF2-40B4-BE49-F238E27FC236}">
                <a16:creationId xmlns:a16="http://schemas.microsoft.com/office/drawing/2014/main" id="{621A80B3-0D78-4DE6-A60E-C9215F6871DA}"/>
              </a:ext>
            </a:extLst>
          </p:cNvPr>
          <p:cNvPicPr>
            <a:picLocks noChangeAspect="1"/>
          </p:cNvPicPr>
          <p:nvPr/>
        </p:nvPicPr>
        <p:blipFill rotWithShape="1">
          <a:blip r:embed="rId6">
            <a:extLst>
              <a:ext uri="{28A0092B-C50C-407E-A947-70E740481C1C}">
                <a14:useLocalDpi xmlns:a14="http://schemas.microsoft.com/office/drawing/2010/main" val="0"/>
              </a:ext>
            </a:extLst>
          </a:blip>
          <a:srcRect l="16139" r="20159"/>
          <a:stretch/>
        </p:blipFill>
        <p:spPr>
          <a:xfrm>
            <a:off x="4644002" y="321100"/>
            <a:ext cx="3947548" cy="2985340"/>
          </a:xfrm>
          <a:prstGeom prst="rect">
            <a:avLst/>
          </a:prstGeom>
        </p:spPr>
      </p:pic>
      <p:sp>
        <p:nvSpPr>
          <p:cNvPr id="7" name="Title 11">
            <a:extLst>
              <a:ext uri="{FF2B5EF4-FFF2-40B4-BE49-F238E27FC236}">
                <a16:creationId xmlns:a16="http://schemas.microsoft.com/office/drawing/2014/main" id="{1E2D43C2-A3CE-4104-B531-0F1E4BDA4B6B}"/>
              </a:ext>
            </a:extLst>
          </p:cNvPr>
          <p:cNvSpPr txBox="1">
            <a:spLocks/>
          </p:cNvSpPr>
          <p:nvPr/>
        </p:nvSpPr>
        <p:spPr>
          <a:xfrm>
            <a:off x="4405223" y="4386942"/>
            <a:ext cx="5946604" cy="1980229"/>
          </a:xfrm>
          <a:prstGeom prst="rect">
            <a:avLst/>
          </a:prstGeom>
          <a:solidFill>
            <a:srgbClr val="354E71"/>
          </a:solidFill>
        </p:spPr>
        <p:txBody>
          <a:bodyPr vert="horz" lIns="91440" tIns="45720" rIns="91440" bIns="45720" rtlCol="0" anchor="t" anchorCtr="0">
            <a:noAutofit/>
          </a:bodyPr>
          <a:lstStyle>
            <a:lvl1pPr algn="ctr" defTabSz="914400" rtl="0" eaLnBrk="1" latinLnBrk="0" hangingPunct="1">
              <a:lnSpc>
                <a:spcPct val="90000"/>
              </a:lnSpc>
              <a:spcBef>
                <a:spcPct val="0"/>
              </a:spcBef>
              <a:buNone/>
              <a:defRPr sz="6000" b="1" kern="1200">
                <a:solidFill>
                  <a:srgbClr val="A5B557"/>
                </a:solidFill>
                <a:latin typeface="+mj-lt"/>
                <a:ea typeface="+mj-ea"/>
                <a:cs typeface="+mj-cs"/>
              </a:defRPr>
            </a:lvl1pPr>
          </a:lstStyle>
          <a:p>
            <a:pPr algn="l"/>
            <a:r>
              <a:rPr lang="en-US" sz="1600" dirty="0">
                <a:solidFill>
                  <a:srgbClr val="FFFFFF"/>
                </a:solidFill>
              </a:rPr>
              <a:t>Casey Thornbrugh  Ph.D.</a:t>
            </a:r>
            <a:endParaRPr lang="en-US" sz="1600" i="1" dirty="0">
              <a:solidFill>
                <a:srgbClr val="FFFFFF"/>
              </a:solidFill>
            </a:endParaRPr>
          </a:p>
          <a:p>
            <a:pPr algn="l"/>
            <a:r>
              <a:rPr lang="en-US" sz="1600" dirty="0">
                <a:solidFill>
                  <a:srgbClr val="E7E6E6"/>
                </a:solidFill>
              </a:rPr>
              <a:t>Climate Program Manager/Tribal Climate Science Liaison</a:t>
            </a:r>
          </a:p>
          <a:p>
            <a:pPr algn="l"/>
            <a:endParaRPr lang="en-US" sz="1600" dirty="0">
              <a:solidFill>
                <a:srgbClr val="E7E6E6"/>
              </a:solidFill>
            </a:endParaRPr>
          </a:p>
          <a:p>
            <a:pPr algn="l"/>
            <a:r>
              <a:rPr lang="en-US" sz="1600" dirty="0">
                <a:solidFill>
                  <a:srgbClr val="FFFFFF"/>
                </a:solidFill>
              </a:rPr>
              <a:t>Steph Courtney  Ph.D.</a:t>
            </a:r>
            <a:endParaRPr lang="en-US" sz="1600" i="1" dirty="0">
              <a:solidFill>
                <a:srgbClr val="FFFFFF"/>
              </a:solidFill>
            </a:endParaRPr>
          </a:p>
          <a:p>
            <a:pPr algn="l"/>
            <a:r>
              <a:rPr lang="en-US" sz="1600" dirty="0">
                <a:solidFill>
                  <a:srgbClr val="E7E6E6"/>
                </a:solidFill>
              </a:rPr>
              <a:t>Assistant Tribal Climate Science Liaison</a:t>
            </a:r>
          </a:p>
          <a:p>
            <a:pPr algn="l"/>
            <a:endParaRPr lang="en-US" sz="1600" dirty="0">
              <a:solidFill>
                <a:srgbClr val="E7E6E6"/>
              </a:solidFill>
            </a:endParaRPr>
          </a:p>
          <a:p>
            <a:pPr algn="l"/>
            <a:r>
              <a:rPr lang="en-US" sz="1600" dirty="0">
                <a:solidFill>
                  <a:srgbClr val="E7E6E6"/>
                </a:solidFill>
              </a:rPr>
              <a:t>Tyler Everett M.F., L.F.</a:t>
            </a:r>
          </a:p>
          <a:p>
            <a:pPr algn="l"/>
            <a:r>
              <a:rPr lang="en-US" sz="1600" dirty="0">
                <a:solidFill>
                  <a:srgbClr val="E7E6E6"/>
                </a:solidFill>
              </a:rPr>
              <a:t>Forest Adaptation Technical Assistant</a:t>
            </a:r>
          </a:p>
          <a:p>
            <a:pPr algn="l"/>
            <a:endParaRPr lang="en-US" sz="1800" dirty="0">
              <a:solidFill>
                <a:srgbClr val="E7E6E6"/>
              </a:solidFill>
            </a:endParaRPr>
          </a:p>
          <a:p>
            <a:pPr algn="l"/>
            <a:endParaRPr lang="en-US" sz="1800" dirty="0">
              <a:solidFill>
                <a:srgbClr val="E7E6E6"/>
              </a:solidFill>
            </a:endParaRPr>
          </a:p>
          <a:p>
            <a:pPr algn="l"/>
            <a:endParaRPr lang="en-US" sz="1800" dirty="0">
              <a:solidFill>
                <a:srgbClr val="E7E6E6"/>
              </a:solidFill>
            </a:endParaRPr>
          </a:p>
          <a:p>
            <a:pPr algn="l"/>
            <a:endParaRPr lang="en-US" sz="1800" dirty="0">
              <a:solidFill>
                <a:srgbClr val="E7E6E6"/>
              </a:solidFill>
            </a:endParaRPr>
          </a:p>
          <a:p>
            <a:pPr algn="l"/>
            <a:endParaRPr lang="en-US" sz="1800" dirty="0">
              <a:solidFill>
                <a:srgbClr val="E7E6E6"/>
              </a:solidFill>
            </a:endParaRPr>
          </a:p>
          <a:p>
            <a:pPr algn="l"/>
            <a:endParaRPr lang="en-US" sz="1800" dirty="0">
              <a:solidFill>
                <a:srgbClr val="E7E6E6"/>
              </a:solidFill>
            </a:endParaRPr>
          </a:p>
          <a:p>
            <a:pPr algn="l"/>
            <a:endParaRPr lang="en-US" sz="1800" dirty="0">
              <a:solidFill>
                <a:srgbClr val="E7E6E6"/>
              </a:solidFill>
            </a:endParaRPr>
          </a:p>
          <a:p>
            <a:pPr algn="l"/>
            <a:endParaRPr lang="en-US" sz="1800" dirty="0">
              <a:solidFill>
                <a:srgbClr val="E7E6E6"/>
              </a:solidFill>
            </a:endParaRPr>
          </a:p>
          <a:p>
            <a:pPr algn="l"/>
            <a:endParaRPr lang="en-US" sz="2200" dirty="0">
              <a:solidFill>
                <a:srgbClr val="FFFFFF"/>
              </a:solidFill>
            </a:endParaRPr>
          </a:p>
        </p:txBody>
      </p:sp>
    </p:spTree>
    <p:extLst>
      <p:ext uri="{BB962C8B-B14F-4D97-AF65-F5344CB8AC3E}">
        <p14:creationId xmlns:p14="http://schemas.microsoft.com/office/powerpoint/2010/main" val="36169859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CC67E0A-774F-9CFC-AE48-94231C6704C8}"/>
              </a:ext>
            </a:extLst>
          </p:cNvPr>
          <p:cNvSpPr txBox="1"/>
          <p:nvPr/>
        </p:nvSpPr>
        <p:spPr>
          <a:xfrm flipH="1">
            <a:off x="3284945" y="354796"/>
            <a:ext cx="5609411" cy="954107"/>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b="1" dirty="0">
                <a:cs typeface="Calibri"/>
              </a:rPr>
              <a:t>USET-OERM Climate Resilience Program Team</a:t>
            </a:r>
          </a:p>
        </p:txBody>
      </p:sp>
      <p:pic>
        <p:nvPicPr>
          <p:cNvPr id="10" name="Picture 9" descr="A person wearing glasses and a blue shirt&#10;&#10;Description automatically generated with medium confidence">
            <a:extLst>
              <a:ext uri="{FF2B5EF4-FFF2-40B4-BE49-F238E27FC236}">
                <a16:creationId xmlns:a16="http://schemas.microsoft.com/office/drawing/2014/main" id="{94897E7E-1A0C-AAAF-9B17-D80B6275F8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1102" y="1662121"/>
            <a:ext cx="2627122" cy="2187340"/>
          </a:xfrm>
          <a:prstGeom prst="rect">
            <a:avLst/>
          </a:prstGeom>
        </p:spPr>
      </p:pic>
      <p:pic>
        <p:nvPicPr>
          <p:cNvPr id="12" name="Picture 11" descr="A person smiling at camera&#10;&#10;Description automatically generated with low confidence">
            <a:extLst>
              <a:ext uri="{FF2B5EF4-FFF2-40B4-BE49-F238E27FC236}">
                <a16:creationId xmlns:a16="http://schemas.microsoft.com/office/drawing/2014/main" id="{83C3987B-D1B5-5D98-B54D-1C885C0E6DA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82058" y="1662122"/>
            <a:ext cx="2275371" cy="2275371"/>
          </a:xfrm>
          <a:prstGeom prst="rect">
            <a:avLst/>
          </a:prstGeom>
        </p:spPr>
      </p:pic>
      <p:pic>
        <p:nvPicPr>
          <p:cNvPr id="14" name="Picture 13" descr="A person in a black shirt&#10;&#10;Description automatically generated with medium confidence">
            <a:extLst>
              <a:ext uri="{FF2B5EF4-FFF2-40B4-BE49-F238E27FC236}">
                <a16:creationId xmlns:a16="http://schemas.microsoft.com/office/drawing/2014/main" id="{5B691EC0-152A-E5E6-95B5-BE13216939B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03878" y="1662121"/>
            <a:ext cx="1935067" cy="2275371"/>
          </a:xfrm>
          <a:prstGeom prst="rect">
            <a:avLst/>
          </a:prstGeom>
        </p:spPr>
      </p:pic>
      <p:pic>
        <p:nvPicPr>
          <p:cNvPr id="16" name="Picture 15" descr="A person wearing a hat&#10;&#10;Description automatically generated with low confidence">
            <a:extLst>
              <a:ext uri="{FF2B5EF4-FFF2-40B4-BE49-F238E27FC236}">
                <a16:creationId xmlns:a16="http://schemas.microsoft.com/office/drawing/2014/main" id="{FFF25277-D8AF-CA33-453D-E3785BC57E6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217465" y="1662122"/>
            <a:ext cx="2586073" cy="2187339"/>
          </a:xfrm>
          <a:prstGeom prst="rect">
            <a:avLst/>
          </a:prstGeom>
        </p:spPr>
      </p:pic>
      <p:sp>
        <p:nvSpPr>
          <p:cNvPr id="17" name="TextBox 16">
            <a:extLst>
              <a:ext uri="{FF2B5EF4-FFF2-40B4-BE49-F238E27FC236}">
                <a16:creationId xmlns:a16="http://schemas.microsoft.com/office/drawing/2014/main" id="{E1D3C946-1346-1395-0EF5-5206DBFB31B2}"/>
              </a:ext>
            </a:extLst>
          </p:cNvPr>
          <p:cNvSpPr txBox="1"/>
          <p:nvPr/>
        </p:nvSpPr>
        <p:spPr>
          <a:xfrm flipH="1">
            <a:off x="410172" y="4013200"/>
            <a:ext cx="2948977" cy="1107996"/>
          </a:xfrm>
          <a:prstGeom prst="rect">
            <a:avLst/>
          </a:prstGeom>
          <a:noFill/>
        </p:spPr>
        <p:txBody>
          <a:bodyPr wrap="square" rtlCol="0">
            <a:spAutoFit/>
          </a:bodyPr>
          <a:lstStyle/>
          <a:p>
            <a:pPr algn="ctr"/>
            <a:r>
              <a:rPr lang="en-US" dirty="0"/>
              <a:t>Casey Thornbrugh Ph.D.</a:t>
            </a:r>
          </a:p>
          <a:p>
            <a:pPr algn="ctr"/>
            <a:r>
              <a:rPr lang="en-US" sz="1600" dirty="0"/>
              <a:t>Tribal Climate </a:t>
            </a:r>
          </a:p>
          <a:p>
            <a:pPr algn="ctr"/>
            <a:r>
              <a:rPr lang="en-US" sz="1600" dirty="0"/>
              <a:t>Science Liaison/</a:t>
            </a:r>
          </a:p>
          <a:p>
            <a:pPr algn="ctr"/>
            <a:r>
              <a:rPr lang="en-US" sz="1600" dirty="0"/>
              <a:t>Climate Program Manager</a:t>
            </a:r>
          </a:p>
        </p:txBody>
      </p:sp>
      <p:sp>
        <p:nvSpPr>
          <p:cNvPr id="18" name="TextBox 17">
            <a:extLst>
              <a:ext uri="{FF2B5EF4-FFF2-40B4-BE49-F238E27FC236}">
                <a16:creationId xmlns:a16="http://schemas.microsoft.com/office/drawing/2014/main" id="{394FA462-FE85-B5CC-53B4-92A6BC9DC32D}"/>
              </a:ext>
            </a:extLst>
          </p:cNvPr>
          <p:cNvSpPr txBox="1"/>
          <p:nvPr/>
        </p:nvSpPr>
        <p:spPr>
          <a:xfrm flipH="1">
            <a:off x="3322781" y="4013200"/>
            <a:ext cx="2701375" cy="861774"/>
          </a:xfrm>
          <a:prstGeom prst="rect">
            <a:avLst/>
          </a:prstGeom>
          <a:noFill/>
        </p:spPr>
        <p:txBody>
          <a:bodyPr wrap="square" rtlCol="0">
            <a:spAutoFit/>
          </a:bodyPr>
          <a:lstStyle/>
          <a:p>
            <a:pPr algn="ctr"/>
            <a:r>
              <a:rPr lang="en-US" dirty="0"/>
              <a:t>Steph Courtney Ph.D.</a:t>
            </a:r>
          </a:p>
          <a:p>
            <a:pPr algn="ctr"/>
            <a:r>
              <a:rPr lang="en-US" sz="1600" dirty="0"/>
              <a:t>Assistant Tribal Climate Science Liaison</a:t>
            </a:r>
          </a:p>
        </p:txBody>
      </p:sp>
      <p:sp>
        <p:nvSpPr>
          <p:cNvPr id="19" name="TextBox 18">
            <a:extLst>
              <a:ext uri="{FF2B5EF4-FFF2-40B4-BE49-F238E27FC236}">
                <a16:creationId xmlns:a16="http://schemas.microsoft.com/office/drawing/2014/main" id="{6B203542-F54D-977C-1DE8-0F9373462BFD}"/>
              </a:ext>
            </a:extLst>
          </p:cNvPr>
          <p:cNvSpPr txBox="1"/>
          <p:nvPr/>
        </p:nvSpPr>
        <p:spPr>
          <a:xfrm flipH="1">
            <a:off x="5771006" y="4013200"/>
            <a:ext cx="3418878" cy="861774"/>
          </a:xfrm>
          <a:prstGeom prst="rect">
            <a:avLst/>
          </a:prstGeom>
          <a:noFill/>
        </p:spPr>
        <p:txBody>
          <a:bodyPr wrap="square" rtlCol="0">
            <a:spAutoFit/>
          </a:bodyPr>
          <a:lstStyle/>
          <a:p>
            <a:pPr algn="ctr"/>
            <a:r>
              <a:rPr lang="en-US" dirty="0"/>
              <a:t>Tyler Everett M.F., L.F.</a:t>
            </a:r>
          </a:p>
          <a:p>
            <a:pPr algn="ctr"/>
            <a:r>
              <a:rPr lang="en-US" sz="1600" dirty="0"/>
              <a:t>Forest Adaptation</a:t>
            </a:r>
          </a:p>
          <a:p>
            <a:pPr algn="ctr"/>
            <a:r>
              <a:rPr lang="en-US" sz="1600" dirty="0"/>
              <a:t>Technical Assistant</a:t>
            </a:r>
          </a:p>
        </p:txBody>
      </p:sp>
      <p:sp>
        <p:nvSpPr>
          <p:cNvPr id="20" name="TextBox 19">
            <a:extLst>
              <a:ext uri="{FF2B5EF4-FFF2-40B4-BE49-F238E27FC236}">
                <a16:creationId xmlns:a16="http://schemas.microsoft.com/office/drawing/2014/main" id="{45E4F124-AD92-0EED-ADC8-FAF1C0292B32}"/>
              </a:ext>
            </a:extLst>
          </p:cNvPr>
          <p:cNvSpPr txBox="1"/>
          <p:nvPr/>
        </p:nvSpPr>
        <p:spPr>
          <a:xfrm flipH="1">
            <a:off x="8773120" y="4013200"/>
            <a:ext cx="3418878" cy="861774"/>
          </a:xfrm>
          <a:prstGeom prst="rect">
            <a:avLst/>
          </a:prstGeom>
          <a:noFill/>
        </p:spPr>
        <p:txBody>
          <a:bodyPr wrap="square" rtlCol="0">
            <a:spAutoFit/>
          </a:bodyPr>
          <a:lstStyle/>
          <a:p>
            <a:pPr algn="ctr"/>
            <a:r>
              <a:rPr lang="en-US" dirty="0"/>
              <a:t>Ha Nguyen Xuan M.A.</a:t>
            </a:r>
          </a:p>
          <a:p>
            <a:pPr algn="ctr"/>
            <a:r>
              <a:rPr lang="en-US" sz="1600" dirty="0"/>
              <a:t>Forest Adaptation</a:t>
            </a:r>
          </a:p>
          <a:p>
            <a:pPr algn="ctr"/>
            <a:r>
              <a:rPr lang="en-US" sz="1600" dirty="0"/>
              <a:t>Technical Assistant</a:t>
            </a:r>
          </a:p>
        </p:txBody>
      </p:sp>
    </p:spTree>
    <p:extLst>
      <p:ext uri="{BB962C8B-B14F-4D97-AF65-F5344CB8AC3E}">
        <p14:creationId xmlns:p14="http://schemas.microsoft.com/office/powerpoint/2010/main" val="2062446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EC02643-C014-AEF2-650B-ED188F51C7E0}"/>
              </a:ext>
            </a:extLst>
          </p:cNvPr>
          <p:cNvPicPr>
            <a:picLocks noChangeAspect="1"/>
          </p:cNvPicPr>
          <p:nvPr/>
        </p:nvPicPr>
        <p:blipFill rotWithShape="1">
          <a:blip r:embed="rId3"/>
          <a:srcRect l="67884" t="86746" r="17460" b="9366"/>
          <a:stretch/>
        </p:blipFill>
        <p:spPr>
          <a:xfrm>
            <a:off x="3888442" y="6441620"/>
            <a:ext cx="4542544" cy="302080"/>
          </a:xfrm>
          <a:prstGeom prst="rect">
            <a:avLst/>
          </a:prstGeom>
        </p:spPr>
      </p:pic>
      <p:pic>
        <p:nvPicPr>
          <p:cNvPr id="3" name="Picture 3" descr="A picture containing outdoor, silhouette&#10;&#10;Description automatically generated">
            <a:extLst>
              <a:ext uri="{FF2B5EF4-FFF2-40B4-BE49-F238E27FC236}">
                <a16:creationId xmlns:a16="http://schemas.microsoft.com/office/drawing/2014/main" id="{8293EEAA-3F54-149F-5FC1-A3B83B26C1EB}"/>
              </a:ext>
            </a:extLst>
          </p:cNvPr>
          <p:cNvPicPr>
            <a:picLocks noChangeAspect="1"/>
          </p:cNvPicPr>
          <p:nvPr/>
        </p:nvPicPr>
        <p:blipFill>
          <a:blip r:embed="rId4"/>
          <a:stretch>
            <a:fillRect/>
          </a:stretch>
        </p:blipFill>
        <p:spPr>
          <a:xfrm>
            <a:off x="1121" y="3222364"/>
            <a:ext cx="6060141" cy="3634964"/>
          </a:xfrm>
          <a:prstGeom prst="rect">
            <a:avLst/>
          </a:prstGeom>
        </p:spPr>
      </p:pic>
      <p:pic>
        <p:nvPicPr>
          <p:cNvPr id="4" name="Picture 4" descr="Map&#10;&#10;Description automatically generated">
            <a:extLst>
              <a:ext uri="{FF2B5EF4-FFF2-40B4-BE49-F238E27FC236}">
                <a16:creationId xmlns:a16="http://schemas.microsoft.com/office/drawing/2014/main" id="{557DA78D-5F21-5079-F961-8AAB8F53A20A}"/>
              </a:ext>
            </a:extLst>
          </p:cNvPr>
          <p:cNvPicPr>
            <a:picLocks noChangeAspect="1"/>
          </p:cNvPicPr>
          <p:nvPr/>
        </p:nvPicPr>
        <p:blipFill>
          <a:blip r:embed="rId5"/>
          <a:stretch>
            <a:fillRect/>
          </a:stretch>
        </p:blipFill>
        <p:spPr>
          <a:xfrm>
            <a:off x="1121" y="1681"/>
            <a:ext cx="6060141" cy="3414432"/>
          </a:xfrm>
          <a:prstGeom prst="rect">
            <a:avLst/>
          </a:prstGeom>
        </p:spPr>
      </p:pic>
      <p:sp>
        <p:nvSpPr>
          <p:cNvPr id="6" name="TextBox 5">
            <a:extLst>
              <a:ext uri="{FF2B5EF4-FFF2-40B4-BE49-F238E27FC236}">
                <a16:creationId xmlns:a16="http://schemas.microsoft.com/office/drawing/2014/main" id="{45128C31-F6AA-402A-982A-15801D5C1DE5}"/>
              </a:ext>
            </a:extLst>
          </p:cNvPr>
          <p:cNvSpPr txBox="1"/>
          <p:nvPr/>
        </p:nvSpPr>
        <p:spPr>
          <a:xfrm flipH="1">
            <a:off x="6288674" y="151723"/>
            <a:ext cx="5609411" cy="6555641"/>
          </a:xfrm>
          <a:prstGeom prst="rect">
            <a:avLst/>
          </a:prstGeom>
          <a:noFill/>
        </p:spPr>
        <p:txBody>
          <a:bodyPr wrap="square" lIns="91440" tIns="45720" rIns="91440" bIns="45720" rtlCol="0" anchor="t">
            <a:spAutoFit/>
          </a:bodyPr>
          <a:lstStyle/>
          <a:p>
            <a:r>
              <a:rPr lang="en-US" sz="2800" b="1" dirty="0">
                <a:cs typeface="Calibri"/>
              </a:rPr>
              <a:t>Wildfires in Quebec and Air Quality impacts in the USET Region</a:t>
            </a:r>
          </a:p>
          <a:p>
            <a:endParaRPr lang="en-US" sz="2800" b="1" dirty="0"/>
          </a:p>
          <a:p>
            <a:r>
              <a:rPr lang="en-US" sz="2800" b="1" dirty="0">
                <a:cs typeface="Calibri"/>
              </a:rPr>
              <a:t>As of Sunday, June 11 there were 450 wildland fires across Canada with 117 burning in Quebec.</a:t>
            </a:r>
          </a:p>
          <a:p>
            <a:endParaRPr lang="en-US" sz="2800" b="1" dirty="0"/>
          </a:p>
          <a:p>
            <a:r>
              <a:rPr lang="en-US" sz="2800" b="1" u="sng" dirty="0"/>
              <a:t>Significance</a:t>
            </a:r>
            <a:endParaRPr lang="en-US" sz="2800" b="1" u="sng" dirty="0">
              <a:cs typeface="Calibri"/>
            </a:endParaRPr>
          </a:p>
          <a:p>
            <a:endParaRPr lang="en-US" sz="2800" b="1" u="sng" dirty="0"/>
          </a:p>
          <a:p>
            <a:r>
              <a:rPr lang="en-US" sz="2800" b="1" dirty="0">
                <a:cs typeface="Calibri"/>
              </a:rPr>
              <a:t>Earliest and worst late spring/early summer wildland fire season in Canada on record.</a:t>
            </a:r>
          </a:p>
          <a:p>
            <a:endParaRPr lang="en-US" sz="2800" b="1" dirty="0">
              <a:cs typeface="Calibri"/>
            </a:endParaRPr>
          </a:p>
          <a:p>
            <a:r>
              <a:rPr lang="en-US" sz="2800" b="1" dirty="0">
                <a:cs typeface="Calibri"/>
              </a:rPr>
              <a:t>Distant fires have air quality</a:t>
            </a:r>
          </a:p>
          <a:p>
            <a:r>
              <a:rPr lang="en-US" sz="2800" b="1" dirty="0">
                <a:cs typeface="Calibri"/>
              </a:rPr>
              <a:t>Impacts in the USET region</a:t>
            </a:r>
            <a:endParaRPr lang="en-US" sz="2800" b="1" dirty="0"/>
          </a:p>
        </p:txBody>
      </p:sp>
    </p:spTree>
    <p:extLst>
      <p:ext uri="{BB962C8B-B14F-4D97-AF65-F5344CB8AC3E}">
        <p14:creationId xmlns:p14="http://schemas.microsoft.com/office/powerpoint/2010/main" val="22772705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EC02643-C014-AEF2-650B-ED188F51C7E0}"/>
              </a:ext>
            </a:extLst>
          </p:cNvPr>
          <p:cNvPicPr>
            <a:picLocks noChangeAspect="1"/>
          </p:cNvPicPr>
          <p:nvPr/>
        </p:nvPicPr>
        <p:blipFill rotWithShape="1">
          <a:blip r:embed="rId3"/>
          <a:srcRect l="67884" t="86746" r="17460" b="9366"/>
          <a:stretch/>
        </p:blipFill>
        <p:spPr>
          <a:xfrm>
            <a:off x="6096000" y="6441620"/>
            <a:ext cx="2334986" cy="302080"/>
          </a:xfrm>
          <a:prstGeom prst="rect">
            <a:avLst/>
          </a:prstGeom>
        </p:spPr>
      </p:pic>
      <p:pic>
        <p:nvPicPr>
          <p:cNvPr id="4098" name="Picture 2">
            <a:extLst>
              <a:ext uri="{FF2B5EF4-FFF2-40B4-BE49-F238E27FC236}">
                <a16:creationId xmlns:a16="http://schemas.microsoft.com/office/drawing/2014/main" id="{4BB42A92-224A-7F3B-EB88-4A899CA183D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6096000" cy="3429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53ACDFDC-89DD-898B-350E-DEF179D09550}"/>
              </a:ext>
            </a:extLst>
          </p:cNvPr>
          <p:cNvSpPr txBox="1"/>
          <p:nvPr/>
        </p:nvSpPr>
        <p:spPr>
          <a:xfrm flipH="1">
            <a:off x="6288674" y="151723"/>
            <a:ext cx="5609411" cy="6555641"/>
          </a:xfrm>
          <a:prstGeom prst="rect">
            <a:avLst/>
          </a:prstGeom>
          <a:noFill/>
        </p:spPr>
        <p:txBody>
          <a:bodyPr wrap="square" rtlCol="0">
            <a:spAutoFit/>
          </a:bodyPr>
          <a:lstStyle/>
          <a:p>
            <a:r>
              <a:rPr lang="en-US" sz="2800" b="1" dirty="0"/>
              <a:t>On April 13</a:t>
            </a:r>
            <a:r>
              <a:rPr lang="en-US" sz="2800" b="1" baseline="30000" dirty="0"/>
              <a:t>th</a:t>
            </a:r>
            <a:r>
              <a:rPr lang="en-US" sz="2800" b="1" dirty="0"/>
              <a:t> of this year 25 inches of rain fell over the Ft Lauderdale area.</a:t>
            </a:r>
          </a:p>
          <a:p>
            <a:endParaRPr lang="en-US" sz="2800" b="1" dirty="0"/>
          </a:p>
          <a:p>
            <a:r>
              <a:rPr lang="en-US" sz="2800" b="1" dirty="0"/>
              <a:t>40% of the rain that normally falls in one year, fell in one day!</a:t>
            </a:r>
          </a:p>
          <a:p>
            <a:endParaRPr lang="en-US" sz="2800" b="1" dirty="0"/>
          </a:p>
          <a:p>
            <a:r>
              <a:rPr lang="en-US" sz="2800" b="1" u="sng" dirty="0"/>
              <a:t>Significance</a:t>
            </a:r>
          </a:p>
          <a:p>
            <a:endParaRPr lang="en-US" sz="2800" b="1" u="sng" dirty="0"/>
          </a:p>
          <a:p>
            <a:r>
              <a:rPr lang="en-US" sz="2800" b="1" dirty="0"/>
              <a:t>A warmer atmosphere holds more moisture thus more frequent heavy rain events.</a:t>
            </a:r>
          </a:p>
          <a:p>
            <a:endParaRPr lang="en-US" sz="2800" b="1" dirty="0"/>
          </a:p>
          <a:p>
            <a:r>
              <a:rPr lang="en-US" sz="2800" b="1" dirty="0"/>
              <a:t>However, droughts are </a:t>
            </a:r>
          </a:p>
          <a:p>
            <a:r>
              <a:rPr lang="en-US" sz="2800" b="1" dirty="0"/>
              <a:t>occurring in between events.</a:t>
            </a:r>
          </a:p>
        </p:txBody>
      </p:sp>
      <p:pic>
        <p:nvPicPr>
          <p:cNvPr id="4100" name="Picture 4" descr="DeSantis seeks major disaster declaration after record Fort Lauderdale  flooding">
            <a:extLst>
              <a:ext uri="{FF2B5EF4-FFF2-40B4-BE49-F238E27FC236}">
                <a16:creationId xmlns:a16="http://schemas.microsoft.com/office/drawing/2014/main" id="{259D2521-D0AD-B100-C699-F447297A5C1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3429000"/>
            <a:ext cx="6096000" cy="3429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96907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EC02643-C014-AEF2-650B-ED188F51C7E0}"/>
              </a:ext>
            </a:extLst>
          </p:cNvPr>
          <p:cNvPicPr>
            <a:picLocks noChangeAspect="1"/>
          </p:cNvPicPr>
          <p:nvPr/>
        </p:nvPicPr>
        <p:blipFill rotWithShape="1">
          <a:blip r:embed="rId3"/>
          <a:srcRect l="67884" t="86746" r="17460" b="9366"/>
          <a:stretch/>
        </p:blipFill>
        <p:spPr>
          <a:xfrm>
            <a:off x="6096000" y="6404880"/>
            <a:ext cx="2334986" cy="302080"/>
          </a:xfrm>
          <a:prstGeom prst="rect">
            <a:avLst/>
          </a:prstGeom>
        </p:spPr>
      </p:pic>
      <p:sp>
        <p:nvSpPr>
          <p:cNvPr id="2" name="TextBox 1">
            <a:extLst>
              <a:ext uri="{FF2B5EF4-FFF2-40B4-BE49-F238E27FC236}">
                <a16:creationId xmlns:a16="http://schemas.microsoft.com/office/drawing/2014/main" id="{53ACDFDC-89DD-898B-350E-DEF179D09550}"/>
              </a:ext>
            </a:extLst>
          </p:cNvPr>
          <p:cNvSpPr txBox="1"/>
          <p:nvPr/>
        </p:nvSpPr>
        <p:spPr>
          <a:xfrm flipH="1">
            <a:off x="6302093" y="220093"/>
            <a:ext cx="5609411" cy="6555641"/>
          </a:xfrm>
          <a:prstGeom prst="rect">
            <a:avLst/>
          </a:prstGeom>
          <a:noFill/>
        </p:spPr>
        <p:txBody>
          <a:bodyPr wrap="square" rtlCol="0">
            <a:spAutoFit/>
          </a:bodyPr>
          <a:lstStyle/>
          <a:p>
            <a:r>
              <a:rPr lang="en-US" sz="2800" b="1" dirty="0"/>
              <a:t>March 13-15</a:t>
            </a:r>
            <a:r>
              <a:rPr lang="en-US" sz="2800" b="1" baseline="30000" dirty="0"/>
              <a:t>th</a:t>
            </a:r>
            <a:r>
              <a:rPr lang="en-US" sz="2800" b="1" dirty="0"/>
              <a:t> of this year 2-3 ft of snow fell in upstate NY, VT, NH &amp; MA.</a:t>
            </a:r>
          </a:p>
          <a:p>
            <a:endParaRPr lang="en-US" sz="2800" b="1" dirty="0"/>
          </a:p>
          <a:p>
            <a:r>
              <a:rPr lang="en-US" sz="2800" b="1" u="sng" dirty="0"/>
              <a:t>Significance</a:t>
            </a:r>
          </a:p>
          <a:p>
            <a:endParaRPr lang="en-US" sz="2800" b="1" dirty="0"/>
          </a:p>
          <a:p>
            <a:r>
              <a:rPr lang="en-US" sz="2800" b="1" dirty="0"/>
              <a:t>It was the latest and the only big snowstorm/Nor’easter of the season.</a:t>
            </a:r>
          </a:p>
          <a:p>
            <a:endParaRPr lang="en-US" sz="2800" b="1" dirty="0"/>
          </a:p>
          <a:p>
            <a:r>
              <a:rPr lang="en-US" sz="2800" b="1" dirty="0"/>
              <a:t>The Great Lakes were ice-free and the north Atlantic was relatively warm allowing for                              abundant moisture to be                         drawn into the storm.</a:t>
            </a:r>
          </a:p>
        </p:txBody>
      </p:sp>
      <p:pic>
        <p:nvPicPr>
          <p:cNvPr id="7170" name="Picture 2">
            <a:extLst>
              <a:ext uri="{FF2B5EF4-FFF2-40B4-BE49-F238E27FC236}">
                <a16:creationId xmlns:a16="http://schemas.microsoft.com/office/drawing/2014/main" id="{8DD6B077-A8B0-1B19-5AB6-351FF698EE0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6107336" cy="4718957"/>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March 13-15, 2023 Nor'easter">
            <a:extLst>
              <a:ext uri="{FF2B5EF4-FFF2-40B4-BE49-F238E27FC236}">
                <a16:creationId xmlns:a16="http://schemas.microsoft.com/office/drawing/2014/main" id="{4D842838-F79C-9CFE-5731-553831AE7CA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4371702"/>
            <a:ext cx="3107871" cy="2486297"/>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First nor'easter of the season dumps heavy snow and cuts off power to  hundreds of thousands across Northeast | CNN">
            <a:extLst>
              <a:ext uri="{FF2B5EF4-FFF2-40B4-BE49-F238E27FC236}">
                <a16:creationId xmlns:a16="http://schemas.microsoft.com/office/drawing/2014/main" id="{2156EBCC-6C9E-7C7C-DA49-3B2AF1EF83DF}"/>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6706"/>
          <a:stretch/>
        </p:blipFill>
        <p:spPr bwMode="auto">
          <a:xfrm>
            <a:off x="2999464" y="4371701"/>
            <a:ext cx="3107871" cy="24862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81259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EC02643-C014-AEF2-650B-ED188F51C7E0}"/>
              </a:ext>
            </a:extLst>
          </p:cNvPr>
          <p:cNvPicPr>
            <a:picLocks noChangeAspect="1"/>
          </p:cNvPicPr>
          <p:nvPr/>
        </p:nvPicPr>
        <p:blipFill rotWithShape="1">
          <a:blip r:embed="rId3"/>
          <a:srcRect l="67884" t="86746" r="17460" b="9366"/>
          <a:stretch/>
        </p:blipFill>
        <p:spPr>
          <a:xfrm>
            <a:off x="6096000" y="6404880"/>
            <a:ext cx="2334986" cy="302080"/>
          </a:xfrm>
          <a:prstGeom prst="rect">
            <a:avLst/>
          </a:prstGeom>
        </p:spPr>
      </p:pic>
      <p:sp>
        <p:nvSpPr>
          <p:cNvPr id="2" name="TextBox 1">
            <a:extLst>
              <a:ext uri="{FF2B5EF4-FFF2-40B4-BE49-F238E27FC236}">
                <a16:creationId xmlns:a16="http://schemas.microsoft.com/office/drawing/2014/main" id="{53ACDFDC-89DD-898B-350E-DEF179D09550}"/>
              </a:ext>
            </a:extLst>
          </p:cNvPr>
          <p:cNvSpPr txBox="1"/>
          <p:nvPr/>
        </p:nvSpPr>
        <p:spPr>
          <a:xfrm flipH="1">
            <a:off x="6302093" y="220093"/>
            <a:ext cx="5609411" cy="6555641"/>
          </a:xfrm>
          <a:prstGeom prst="rect">
            <a:avLst/>
          </a:prstGeom>
          <a:noFill/>
        </p:spPr>
        <p:txBody>
          <a:bodyPr wrap="square" rtlCol="0">
            <a:spAutoFit/>
          </a:bodyPr>
          <a:lstStyle/>
          <a:p>
            <a:r>
              <a:rPr lang="en-US" sz="2800" b="1" dirty="0"/>
              <a:t>December 21-25</a:t>
            </a:r>
            <a:r>
              <a:rPr lang="en-US" sz="2800" b="1" baseline="30000" dirty="0"/>
              <a:t>th</a:t>
            </a:r>
            <a:r>
              <a:rPr lang="en-US" sz="2800" b="1" dirty="0"/>
              <a:t> Arctic Blast </a:t>
            </a:r>
          </a:p>
          <a:p>
            <a:endParaRPr lang="en-US" sz="2800" b="1" dirty="0"/>
          </a:p>
          <a:p>
            <a:r>
              <a:rPr lang="en-US" sz="2800" b="1" u="sng" dirty="0"/>
              <a:t>Significance</a:t>
            </a:r>
          </a:p>
          <a:p>
            <a:endParaRPr lang="en-US" sz="2800" b="1" u="sng" dirty="0"/>
          </a:p>
          <a:p>
            <a:r>
              <a:rPr lang="en-US" sz="2800" b="1" dirty="0"/>
              <a:t>Although winter 2022-2023 was much warmer than average, 1-2 Arctic blasts per winter can do a lot of damage to ecosystems, agriculture, and infrastructure.</a:t>
            </a:r>
          </a:p>
          <a:p>
            <a:endParaRPr lang="en-US" sz="2800" b="1" dirty="0"/>
          </a:p>
          <a:p>
            <a:r>
              <a:rPr lang="en-US" sz="2800" b="1" dirty="0"/>
              <a:t>A warming Arctic is opening the door for severe cold outbreaks to intrude into subtropical                          parts of North America.</a:t>
            </a:r>
          </a:p>
          <a:p>
            <a:endParaRPr lang="en-US" sz="2800" b="1" dirty="0"/>
          </a:p>
        </p:txBody>
      </p:sp>
      <p:pic>
        <p:nvPicPr>
          <p:cNvPr id="8194" name="Picture 2" descr="Freezing Cold Weather | US Christmas Forecast">
            <a:extLst>
              <a:ext uri="{FF2B5EF4-FFF2-40B4-BE49-F238E27FC236}">
                <a16:creationId xmlns:a16="http://schemas.microsoft.com/office/drawing/2014/main" id="{A5EEEC90-23D4-5B5F-7365-A451BFA2A25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6096000" cy="34290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246A5668-FC98-12C8-C682-BA0892DC6374}"/>
              </a:ext>
            </a:extLst>
          </p:cNvPr>
          <p:cNvPicPr>
            <a:picLocks noChangeAspect="1"/>
          </p:cNvPicPr>
          <p:nvPr/>
        </p:nvPicPr>
        <p:blipFill>
          <a:blip r:embed="rId5"/>
          <a:stretch>
            <a:fillRect/>
          </a:stretch>
        </p:blipFill>
        <p:spPr>
          <a:xfrm>
            <a:off x="1" y="3429000"/>
            <a:ext cx="2895966" cy="3429000"/>
          </a:xfrm>
          <a:prstGeom prst="rect">
            <a:avLst/>
          </a:prstGeom>
        </p:spPr>
      </p:pic>
      <p:pic>
        <p:nvPicPr>
          <p:cNvPr id="5" name="Picture 4">
            <a:extLst>
              <a:ext uri="{FF2B5EF4-FFF2-40B4-BE49-F238E27FC236}">
                <a16:creationId xmlns:a16="http://schemas.microsoft.com/office/drawing/2014/main" id="{BCDC70B9-917E-9FCB-ED0A-E6B580D1B02C}"/>
              </a:ext>
            </a:extLst>
          </p:cNvPr>
          <p:cNvPicPr>
            <a:picLocks noChangeAspect="1"/>
          </p:cNvPicPr>
          <p:nvPr/>
        </p:nvPicPr>
        <p:blipFill rotWithShape="1">
          <a:blip r:embed="rId6"/>
          <a:srcRect r="11524"/>
          <a:stretch/>
        </p:blipFill>
        <p:spPr>
          <a:xfrm>
            <a:off x="1958935" y="3429000"/>
            <a:ext cx="4137066" cy="3429000"/>
          </a:xfrm>
          <a:prstGeom prst="rect">
            <a:avLst/>
          </a:prstGeom>
        </p:spPr>
      </p:pic>
    </p:spTree>
    <p:extLst>
      <p:ext uri="{BB962C8B-B14F-4D97-AF65-F5344CB8AC3E}">
        <p14:creationId xmlns:p14="http://schemas.microsoft.com/office/powerpoint/2010/main" val="17805454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EC02643-C014-AEF2-650B-ED188F51C7E0}"/>
              </a:ext>
            </a:extLst>
          </p:cNvPr>
          <p:cNvPicPr>
            <a:picLocks noChangeAspect="1"/>
          </p:cNvPicPr>
          <p:nvPr/>
        </p:nvPicPr>
        <p:blipFill rotWithShape="1">
          <a:blip r:embed="rId3"/>
          <a:srcRect l="67884" t="86746" r="17460" b="9366"/>
          <a:stretch/>
        </p:blipFill>
        <p:spPr>
          <a:xfrm>
            <a:off x="6096000" y="6404880"/>
            <a:ext cx="2334986" cy="302080"/>
          </a:xfrm>
          <a:prstGeom prst="rect">
            <a:avLst/>
          </a:prstGeom>
        </p:spPr>
      </p:pic>
      <p:sp>
        <p:nvSpPr>
          <p:cNvPr id="2" name="TextBox 1">
            <a:extLst>
              <a:ext uri="{FF2B5EF4-FFF2-40B4-BE49-F238E27FC236}">
                <a16:creationId xmlns:a16="http://schemas.microsoft.com/office/drawing/2014/main" id="{53ACDFDC-89DD-898B-350E-DEF179D09550}"/>
              </a:ext>
            </a:extLst>
          </p:cNvPr>
          <p:cNvSpPr txBox="1"/>
          <p:nvPr/>
        </p:nvSpPr>
        <p:spPr>
          <a:xfrm flipH="1">
            <a:off x="6302093" y="220093"/>
            <a:ext cx="5609411" cy="5693866"/>
          </a:xfrm>
          <a:prstGeom prst="rect">
            <a:avLst/>
          </a:prstGeom>
          <a:noFill/>
        </p:spPr>
        <p:txBody>
          <a:bodyPr wrap="square" rtlCol="0">
            <a:spAutoFit/>
          </a:bodyPr>
          <a:lstStyle/>
          <a:p>
            <a:r>
              <a:rPr lang="en-US" sz="2800" b="1" dirty="0"/>
              <a:t>Hurricane Ian, Sep. 28-30</a:t>
            </a:r>
          </a:p>
          <a:p>
            <a:endParaRPr lang="en-US" sz="2800" b="1" dirty="0"/>
          </a:p>
          <a:p>
            <a:r>
              <a:rPr lang="en-US" sz="2800" b="1" u="sng" dirty="0"/>
              <a:t>Significance</a:t>
            </a:r>
          </a:p>
          <a:p>
            <a:endParaRPr lang="en-US" sz="2800" b="1" u="sng" dirty="0"/>
          </a:p>
          <a:p>
            <a:r>
              <a:rPr lang="en-US" sz="2800" b="1" dirty="0"/>
              <a:t>A warmer Gulf of Mexico and a warmer Atlantic is fueling stronger hurricanes and extending the hurricane season.</a:t>
            </a:r>
          </a:p>
          <a:p>
            <a:endParaRPr lang="en-US" sz="2800" b="1" dirty="0"/>
          </a:p>
          <a:p>
            <a:r>
              <a:rPr lang="en-US" sz="2800" b="1" dirty="0"/>
              <a:t>Ian was the first hurricane to exceed $100 B in losses in Florida and 3</a:t>
            </a:r>
            <a:r>
              <a:rPr lang="en-US" sz="2800" b="1" baseline="30000" dirty="0"/>
              <a:t>rd</a:t>
            </a:r>
            <a:r>
              <a:rPr lang="en-US" sz="2800" b="1" dirty="0"/>
              <a:t> costliest in US history.</a:t>
            </a:r>
          </a:p>
          <a:p>
            <a:endParaRPr lang="en-US" sz="2800" b="1" dirty="0"/>
          </a:p>
        </p:txBody>
      </p:sp>
      <p:pic>
        <p:nvPicPr>
          <p:cNvPr id="4" name="Picture 3">
            <a:extLst>
              <a:ext uri="{FF2B5EF4-FFF2-40B4-BE49-F238E27FC236}">
                <a16:creationId xmlns:a16="http://schemas.microsoft.com/office/drawing/2014/main" id="{650E2B6E-F263-E6C1-62A0-DE90E671157B}"/>
              </a:ext>
            </a:extLst>
          </p:cNvPr>
          <p:cNvPicPr>
            <a:picLocks noChangeAspect="1"/>
          </p:cNvPicPr>
          <p:nvPr/>
        </p:nvPicPr>
        <p:blipFill>
          <a:blip r:embed="rId4"/>
          <a:stretch>
            <a:fillRect/>
          </a:stretch>
        </p:blipFill>
        <p:spPr>
          <a:xfrm>
            <a:off x="0" y="0"/>
            <a:ext cx="6104374" cy="3429000"/>
          </a:xfrm>
          <a:prstGeom prst="rect">
            <a:avLst/>
          </a:prstGeom>
        </p:spPr>
      </p:pic>
      <p:pic>
        <p:nvPicPr>
          <p:cNvPr id="6" name="Picture 5">
            <a:extLst>
              <a:ext uri="{FF2B5EF4-FFF2-40B4-BE49-F238E27FC236}">
                <a16:creationId xmlns:a16="http://schemas.microsoft.com/office/drawing/2014/main" id="{3BB8D6AD-2A19-4B54-F0F6-3321761D45AC}"/>
              </a:ext>
            </a:extLst>
          </p:cNvPr>
          <p:cNvPicPr>
            <a:picLocks noChangeAspect="1"/>
          </p:cNvPicPr>
          <p:nvPr/>
        </p:nvPicPr>
        <p:blipFill rotWithShape="1">
          <a:blip r:embed="rId5"/>
          <a:srcRect b="13960"/>
          <a:stretch/>
        </p:blipFill>
        <p:spPr>
          <a:xfrm>
            <a:off x="0" y="3356517"/>
            <a:ext cx="6104374" cy="3501484"/>
          </a:xfrm>
          <a:prstGeom prst="rect">
            <a:avLst/>
          </a:prstGeom>
        </p:spPr>
      </p:pic>
    </p:spTree>
    <p:extLst>
      <p:ext uri="{BB962C8B-B14F-4D97-AF65-F5344CB8AC3E}">
        <p14:creationId xmlns:p14="http://schemas.microsoft.com/office/powerpoint/2010/main" val="13534751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a:extLst>
              <a:ext uri="{FF2B5EF4-FFF2-40B4-BE49-F238E27FC236}">
                <a16:creationId xmlns:a16="http://schemas.microsoft.com/office/drawing/2014/main" id="{1A1DFEFC-2997-45EF-8BD5-C60322C8F024}"/>
              </a:ext>
            </a:extLst>
          </p:cNvPr>
          <p:cNvSpPr txBox="1"/>
          <p:nvPr/>
        </p:nvSpPr>
        <p:spPr>
          <a:xfrm>
            <a:off x="617574" y="362084"/>
            <a:ext cx="10956851" cy="646331"/>
          </a:xfrm>
          <a:prstGeom prst="rect">
            <a:avLst/>
          </a:prstGeom>
          <a:noFill/>
        </p:spPr>
        <p:txBody>
          <a:bodyPr wrap="square" lIns="91440" tIns="45720" rIns="91440" bIns="45720" rtlCol="0" anchor="t">
            <a:spAutoFit/>
          </a:bodyPr>
          <a:lstStyle/>
          <a:p>
            <a:pPr algn="ctr"/>
            <a:r>
              <a:rPr lang="en-US" sz="3600" b="1" dirty="0">
                <a:cs typeface="Calibri"/>
              </a:rPr>
              <a:t>Increasing losses in recent years</a:t>
            </a:r>
          </a:p>
        </p:txBody>
      </p:sp>
      <p:pic>
        <p:nvPicPr>
          <p:cNvPr id="4" name="Picture 3" descr="A picture containing text, screenshot, plot, diagram&#10;&#10;Description automatically generated">
            <a:extLst>
              <a:ext uri="{FF2B5EF4-FFF2-40B4-BE49-F238E27FC236}">
                <a16:creationId xmlns:a16="http://schemas.microsoft.com/office/drawing/2014/main" id="{0B7E6C22-DAA2-391B-0F37-22AA878844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27412" y="1224407"/>
            <a:ext cx="8948997" cy="4860707"/>
          </a:xfrm>
          <a:prstGeom prst="rect">
            <a:avLst/>
          </a:prstGeom>
        </p:spPr>
      </p:pic>
    </p:spTree>
    <p:extLst>
      <p:ext uri="{BB962C8B-B14F-4D97-AF65-F5344CB8AC3E}">
        <p14:creationId xmlns:p14="http://schemas.microsoft.com/office/powerpoint/2010/main" val="17906579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a:extLst>
              <a:ext uri="{FF2B5EF4-FFF2-40B4-BE49-F238E27FC236}">
                <a16:creationId xmlns:a16="http://schemas.microsoft.com/office/drawing/2014/main" id="{1A1DFEFC-2997-45EF-8BD5-C60322C8F024}"/>
              </a:ext>
            </a:extLst>
          </p:cNvPr>
          <p:cNvSpPr txBox="1"/>
          <p:nvPr/>
        </p:nvSpPr>
        <p:spPr>
          <a:xfrm>
            <a:off x="617574" y="362084"/>
            <a:ext cx="10956851" cy="646331"/>
          </a:xfrm>
          <a:prstGeom prst="rect">
            <a:avLst/>
          </a:prstGeom>
          <a:noFill/>
        </p:spPr>
        <p:txBody>
          <a:bodyPr wrap="square" rtlCol="0">
            <a:spAutoFit/>
          </a:bodyPr>
          <a:lstStyle/>
          <a:p>
            <a:pPr algn="ctr"/>
            <a:r>
              <a:rPr lang="en-US" sz="3600" b="1" dirty="0"/>
              <a:t>USET region sees many costly events</a:t>
            </a:r>
          </a:p>
        </p:txBody>
      </p:sp>
      <p:pic>
        <p:nvPicPr>
          <p:cNvPr id="3" name="Picture 2" descr="A picture containing text, screenshot, diagram, font&#10;&#10;Description automatically generated">
            <a:extLst>
              <a:ext uri="{FF2B5EF4-FFF2-40B4-BE49-F238E27FC236}">
                <a16:creationId xmlns:a16="http://schemas.microsoft.com/office/drawing/2014/main" id="{70A0DB62-6EEC-C26F-12CA-17F6DF7D4A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06858" y="1216928"/>
            <a:ext cx="8708994" cy="4739324"/>
          </a:xfrm>
          <a:prstGeom prst="rect">
            <a:avLst/>
          </a:prstGeom>
        </p:spPr>
      </p:pic>
    </p:spTree>
    <p:extLst>
      <p:ext uri="{BB962C8B-B14F-4D97-AF65-F5344CB8AC3E}">
        <p14:creationId xmlns:p14="http://schemas.microsoft.com/office/powerpoint/2010/main" val="14845954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a:extLst>
              <a:ext uri="{FF2B5EF4-FFF2-40B4-BE49-F238E27FC236}">
                <a16:creationId xmlns:a16="http://schemas.microsoft.com/office/drawing/2014/main" id="{1A1DFEFC-2997-45EF-8BD5-C60322C8F024}"/>
              </a:ext>
            </a:extLst>
          </p:cNvPr>
          <p:cNvSpPr txBox="1"/>
          <p:nvPr/>
        </p:nvSpPr>
        <p:spPr>
          <a:xfrm>
            <a:off x="617574" y="362084"/>
            <a:ext cx="10956851" cy="646331"/>
          </a:xfrm>
          <a:prstGeom prst="rect">
            <a:avLst/>
          </a:prstGeom>
          <a:noFill/>
        </p:spPr>
        <p:txBody>
          <a:bodyPr wrap="square" rtlCol="0">
            <a:spAutoFit/>
          </a:bodyPr>
          <a:lstStyle/>
          <a:p>
            <a:pPr algn="ctr"/>
            <a:r>
              <a:rPr lang="en-US" sz="3600" b="1" dirty="0"/>
              <a:t>Natural hazards don’t have to become disasters</a:t>
            </a:r>
          </a:p>
        </p:txBody>
      </p:sp>
      <p:sp>
        <p:nvSpPr>
          <p:cNvPr id="9" name="Rectangle: Rounded Corners 8">
            <a:extLst>
              <a:ext uri="{FF2B5EF4-FFF2-40B4-BE49-F238E27FC236}">
                <a16:creationId xmlns:a16="http://schemas.microsoft.com/office/drawing/2014/main" id="{CB736FBC-E8CA-FF78-8CCB-22C1B8B04866}"/>
              </a:ext>
            </a:extLst>
          </p:cNvPr>
          <p:cNvSpPr/>
          <p:nvPr/>
        </p:nvSpPr>
        <p:spPr>
          <a:xfrm>
            <a:off x="1752420" y="1645701"/>
            <a:ext cx="8687160" cy="829852"/>
          </a:xfrm>
          <a:prstGeom prst="roundRect">
            <a:avLst>
              <a:gd name="adj" fmla="val 8723"/>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t>Risk of Disaster &amp; Impact of Event =</a:t>
            </a:r>
          </a:p>
        </p:txBody>
      </p:sp>
      <p:pic>
        <p:nvPicPr>
          <p:cNvPr id="11" name="Graphic 10" descr="Group of people with solid fill">
            <a:extLst>
              <a:ext uri="{FF2B5EF4-FFF2-40B4-BE49-F238E27FC236}">
                <a16:creationId xmlns:a16="http://schemas.microsoft.com/office/drawing/2014/main" id="{C1DDBCF2-3330-011D-62D8-5AE71D7AA56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033365" y="2845430"/>
            <a:ext cx="914400" cy="914400"/>
          </a:xfrm>
          <a:prstGeom prst="rect">
            <a:avLst/>
          </a:prstGeom>
        </p:spPr>
      </p:pic>
      <p:pic>
        <p:nvPicPr>
          <p:cNvPr id="13" name="Graphic 12" descr="Building Brick Wall with solid fill">
            <a:extLst>
              <a:ext uri="{FF2B5EF4-FFF2-40B4-BE49-F238E27FC236}">
                <a16:creationId xmlns:a16="http://schemas.microsoft.com/office/drawing/2014/main" id="{4E71B2DD-9832-4C26-7AAF-BDEE18E1FF2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782593" y="2841738"/>
            <a:ext cx="914400" cy="914400"/>
          </a:xfrm>
          <a:prstGeom prst="rect">
            <a:avLst/>
          </a:prstGeom>
        </p:spPr>
      </p:pic>
      <p:pic>
        <p:nvPicPr>
          <p:cNvPr id="17" name="Graphic 16" descr="Lightning with solid fill">
            <a:extLst>
              <a:ext uri="{FF2B5EF4-FFF2-40B4-BE49-F238E27FC236}">
                <a16:creationId xmlns:a16="http://schemas.microsoft.com/office/drawing/2014/main" id="{5C54F386-ECA1-FE1E-ED84-2D9C6330675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407979" y="2841738"/>
            <a:ext cx="914400" cy="914400"/>
          </a:xfrm>
          <a:prstGeom prst="rect">
            <a:avLst/>
          </a:prstGeom>
        </p:spPr>
      </p:pic>
      <p:pic>
        <p:nvPicPr>
          <p:cNvPr id="19" name="Graphic 18" descr="Add with solid fill">
            <a:extLst>
              <a:ext uri="{FF2B5EF4-FFF2-40B4-BE49-F238E27FC236}">
                <a16:creationId xmlns:a16="http://schemas.microsoft.com/office/drawing/2014/main" id="{0268847B-ADE5-5A24-BC6C-A32FD20CB1BD}"/>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240369" y="3957653"/>
            <a:ext cx="621392" cy="621392"/>
          </a:xfrm>
          <a:prstGeom prst="rect">
            <a:avLst/>
          </a:prstGeom>
        </p:spPr>
      </p:pic>
      <p:pic>
        <p:nvPicPr>
          <p:cNvPr id="20" name="Graphic 19" descr="Add with solid fill">
            <a:extLst>
              <a:ext uri="{FF2B5EF4-FFF2-40B4-BE49-F238E27FC236}">
                <a16:creationId xmlns:a16="http://schemas.microsoft.com/office/drawing/2014/main" id="{3F5002DE-FA4A-77F5-9814-02A220146DCC}"/>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3888047" y="3957653"/>
            <a:ext cx="621392" cy="621392"/>
          </a:xfrm>
          <a:prstGeom prst="rect">
            <a:avLst/>
          </a:prstGeom>
        </p:spPr>
      </p:pic>
      <p:sp>
        <p:nvSpPr>
          <p:cNvPr id="22" name="Rectangle: Rounded Corners 21">
            <a:extLst>
              <a:ext uri="{FF2B5EF4-FFF2-40B4-BE49-F238E27FC236}">
                <a16:creationId xmlns:a16="http://schemas.microsoft.com/office/drawing/2014/main" id="{6C9236B4-B8E9-4124-FFD4-0690252DA3A2}"/>
              </a:ext>
            </a:extLst>
          </p:cNvPr>
          <p:cNvSpPr/>
          <p:nvPr/>
        </p:nvSpPr>
        <p:spPr>
          <a:xfrm>
            <a:off x="1331988" y="3845889"/>
            <a:ext cx="2317154" cy="1889086"/>
          </a:xfrm>
          <a:prstGeom prst="roundRect">
            <a:avLst>
              <a:gd name="adj" fmla="val 8723"/>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sz="2400" b="1" u="sng" dirty="0">
                <a:solidFill>
                  <a:schemeClr val="bg1"/>
                </a:solidFill>
              </a:rPr>
              <a:t>Vulnerability</a:t>
            </a:r>
          </a:p>
          <a:p>
            <a:pPr algn="ctr"/>
            <a:r>
              <a:rPr lang="en-US" sz="2400" dirty="0">
                <a:solidFill>
                  <a:schemeClr val="tx1"/>
                </a:solidFill>
              </a:rPr>
              <a:t>Community</a:t>
            </a:r>
          </a:p>
          <a:p>
            <a:pPr algn="ctr"/>
            <a:r>
              <a:rPr lang="en-US" sz="2400" dirty="0">
                <a:solidFill>
                  <a:schemeClr val="tx1"/>
                </a:solidFill>
              </a:rPr>
              <a:t>Preparation</a:t>
            </a:r>
          </a:p>
          <a:p>
            <a:pPr algn="ctr"/>
            <a:r>
              <a:rPr lang="en-US" sz="2400" dirty="0">
                <a:solidFill>
                  <a:schemeClr val="tx1"/>
                </a:solidFill>
              </a:rPr>
              <a:t>Resources</a:t>
            </a:r>
          </a:p>
        </p:txBody>
      </p:sp>
      <p:sp>
        <p:nvSpPr>
          <p:cNvPr id="23" name="Rectangle: Rounded Corners 22">
            <a:extLst>
              <a:ext uri="{FF2B5EF4-FFF2-40B4-BE49-F238E27FC236}">
                <a16:creationId xmlns:a16="http://schemas.microsoft.com/office/drawing/2014/main" id="{9B3725CD-5668-CCAA-7381-7502A1920786}"/>
              </a:ext>
            </a:extLst>
          </p:cNvPr>
          <p:cNvSpPr/>
          <p:nvPr/>
        </p:nvSpPr>
        <p:spPr>
          <a:xfrm>
            <a:off x="4706602" y="3845889"/>
            <a:ext cx="2317154" cy="1698543"/>
          </a:xfrm>
          <a:prstGeom prst="roundRect">
            <a:avLst>
              <a:gd name="adj" fmla="val 8723"/>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sz="2400" b="1" u="sng" dirty="0">
                <a:solidFill>
                  <a:schemeClr val="bg1"/>
                </a:solidFill>
              </a:rPr>
              <a:t>Hazard</a:t>
            </a:r>
          </a:p>
          <a:p>
            <a:pPr algn="ctr"/>
            <a:r>
              <a:rPr lang="en-US" sz="2400" dirty="0">
                <a:solidFill>
                  <a:schemeClr val="tx1"/>
                </a:solidFill>
              </a:rPr>
              <a:t>Frequency</a:t>
            </a:r>
          </a:p>
          <a:p>
            <a:pPr algn="ctr"/>
            <a:r>
              <a:rPr lang="en-US" sz="2400" dirty="0">
                <a:solidFill>
                  <a:schemeClr val="tx1"/>
                </a:solidFill>
              </a:rPr>
              <a:t>Intensity</a:t>
            </a:r>
          </a:p>
          <a:p>
            <a:pPr algn="ctr"/>
            <a:r>
              <a:rPr lang="en-US" sz="2400" dirty="0">
                <a:solidFill>
                  <a:schemeClr val="tx1"/>
                </a:solidFill>
              </a:rPr>
              <a:t>Climate</a:t>
            </a:r>
          </a:p>
        </p:txBody>
      </p:sp>
      <p:sp>
        <p:nvSpPr>
          <p:cNvPr id="25" name="Rectangle: Rounded Corners 24">
            <a:extLst>
              <a:ext uri="{FF2B5EF4-FFF2-40B4-BE49-F238E27FC236}">
                <a16:creationId xmlns:a16="http://schemas.microsoft.com/office/drawing/2014/main" id="{691024D7-5282-94F1-6A2F-A7DFC698C4AB}"/>
              </a:ext>
            </a:extLst>
          </p:cNvPr>
          <p:cNvSpPr/>
          <p:nvPr/>
        </p:nvSpPr>
        <p:spPr>
          <a:xfrm>
            <a:off x="8081216" y="3845889"/>
            <a:ext cx="2317154" cy="1698543"/>
          </a:xfrm>
          <a:prstGeom prst="roundRect">
            <a:avLst>
              <a:gd name="adj" fmla="val 8723"/>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sz="2400" b="1" u="sng" dirty="0">
                <a:solidFill>
                  <a:schemeClr val="bg1"/>
                </a:solidFill>
              </a:rPr>
              <a:t>Response</a:t>
            </a:r>
          </a:p>
          <a:p>
            <a:pPr algn="ctr"/>
            <a:r>
              <a:rPr lang="en-US" sz="2400" dirty="0">
                <a:solidFill>
                  <a:schemeClr val="tx1"/>
                </a:solidFill>
              </a:rPr>
              <a:t>Resilience</a:t>
            </a:r>
          </a:p>
          <a:p>
            <a:pPr algn="ctr"/>
            <a:r>
              <a:rPr lang="en-US" sz="2400" dirty="0">
                <a:solidFill>
                  <a:schemeClr val="tx1"/>
                </a:solidFill>
              </a:rPr>
              <a:t>Healing</a:t>
            </a:r>
          </a:p>
          <a:p>
            <a:pPr algn="ctr"/>
            <a:r>
              <a:rPr lang="en-US" sz="2400" dirty="0">
                <a:solidFill>
                  <a:schemeClr val="tx1"/>
                </a:solidFill>
              </a:rPr>
              <a:t>Recovery</a:t>
            </a:r>
          </a:p>
        </p:txBody>
      </p:sp>
      <p:sp>
        <p:nvSpPr>
          <p:cNvPr id="26" name="Rectangle: Rounded Corners 25">
            <a:extLst>
              <a:ext uri="{FF2B5EF4-FFF2-40B4-BE49-F238E27FC236}">
                <a16:creationId xmlns:a16="http://schemas.microsoft.com/office/drawing/2014/main" id="{12C5202C-74DF-F888-7266-C650C941C22B}"/>
              </a:ext>
            </a:extLst>
          </p:cNvPr>
          <p:cNvSpPr/>
          <p:nvPr/>
        </p:nvSpPr>
        <p:spPr>
          <a:xfrm>
            <a:off x="1331987" y="2610035"/>
            <a:ext cx="2317155" cy="3124940"/>
          </a:xfrm>
          <a:prstGeom prst="roundRect">
            <a:avLst/>
          </a:prstGeom>
          <a:no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Rounded Corners 26">
            <a:extLst>
              <a:ext uri="{FF2B5EF4-FFF2-40B4-BE49-F238E27FC236}">
                <a16:creationId xmlns:a16="http://schemas.microsoft.com/office/drawing/2014/main" id="{0BDDB8A9-B378-EDE8-243E-E34FC7F21A32}"/>
              </a:ext>
            </a:extLst>
          </p:cNvPr>
          <p:cNvSpPr/>
          <p:nvPr/>
        </p:nvSpPr>
        <p:spPr>
          <a:xfrm>
            <a:off x="4707298" y="2610035"/>
            <a:ext cx="2317155" cy="3124940"/>
          </a:xfrm>
          <a:prstGeom prst="roundRect">
            <a:avLst/>
          </a:prstGeom>
          <a:no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Rounded Corners 27">
            <a:extLst>
              <a:ext uri="{FF2B5EF4-FFF2-40B4-BE49-F238E27FC236}">
                <a16:creationId xmlns:a16="http://schemas.microsoft.com/office/drawing/2014/main" id="{CD4D3B62-9A1C-80B5-C6CC-1E9FDF6F3577}"/>
              </a:ext>
            </a:extLst>
          </p:cNvPr>
          <p:cNvSpPr/>
          <p:nvPr/>
        </p:nvSpPr>
        <p:spPr>
          <a:xfrm>
            <a:off x="8082657" y="2610035"/>
            <a:ext cx="2317155" cy="3124940"/>
          </a:xfrm>
          <a:prstGeom prst="roundRect">
            <a:avLst/>
          </a:prstGeom>
          <a:no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99309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fade">
                                      <p:cBhvr>
                                        <p:cTn id="10" dur="500"/>
                                        <p:tgtEl>
                                          <p:spTgt spid="26"/>
                                        </p:tgtEl>
                                      </p:cBhvr>
                                    </p:animEffect>
                                  </p:childTnLst>
                                </p:cTn>
                              </p:par>
                              <p:par>
                                <p:cTn id="11" presetID="10" presetClass="entr" presetSubtype="0" fill="hold" nodeType="with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500"/>
                                        <p:tgtEl>
                                          <p:spTgt spid="20"/>
                                        </p:tgtEl>
                                      </p:cBhvr>
                                    </p:animEffect>
                                  </p:childTnLst>
                                </p:cTn>
                              </p:par>
                              <p:par>
                                <p:cTn id="14" presetID="10" presetClass="entr" presetSubtype="0" fill="hold"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par>
                                <p:cTn id="17" presetID="10" presetClass="entr" presetSubtype="0" fill="hold"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500"/>
                                        <p:tgtEl>
                                          <p:spTgt spid="19"/>
                                        </p:tgtEl>
                                      </p:cBhvr>
                                    </p:animEffect>
                                  </p:childTnLst>
                                </p:cTn>
                              </p:par>
                              <p:par>
                                <p:cTn id="20" presetID="10" presetClass="entr" presetSubtype="0"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fade">
                                      <p:cBhvr>
                                        <p:cTn id="25" dur="500"/>
                                        <p:tgtEl>
                                          <p:spTgt spid="28"/>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fade">
                                      <p:cBhvr>
                                        <p:cTn id="2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5" grpId="0"/>
      <p:bldP spid="26" grpId="0" animBg="1"/>
      <p:bldP spid="2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a:extLst>
              <a:ext uri="{FF2B5EF4-FFF2-40B4-BE49-F238E27FC236}">
                <a16:creationId xmlns:a16="http://schemas.microsoft.com/office/drawing/2014/main" id="{1A1DFEFC-2997-45EF-8BD5-C60322C8F024}"/>
              </a:ext>
            </a:extLst>
          </p:cNvPr>
          <p:cNvSpPr txBox="1"/>
          <p:nvPr/>
        </p:nvSpPr>
        <p:spPr>
          <a:xfrm>
            <a:off x="617574" y="362084"/>
            <a:ext cx="10956851" cy="646331"/>
          </a:xfrm>
          <a:prstGeom prst="rect">
            <a:avLst/>
          </a:prstGeom>
          <a:noFill/>
        </p:spPr>
        <p:txBody>
          <a:bodyPr wrap="square" rtlCol="0">
            <a:spAutoFit/>
          </a:bodyPr>
          <a:lstStyle/>
          <a:p>
            <a:pPr algn="ctr"/>
            <a:r>
              <a:rPr lang="en-US" sz="3600" b="1" dirty="0"/>
              <a:t>Infrastructure impacts and adaptation: Energy</a:t>
            </a:r>
          </a:p>
        </p:txBody>
      </p:sp>
      <p:pic>
        <p:nvPicPr>
          <p:cNvPr id="4" name="Graphic 3" descr="Empty battery with solid fill">
            <a:extLst>
              <a:ext uri="{FF2B5EF4-FFF2-40B4-BE49-F238E27FC236}">
                <a16:creationId xmlns:a16="http://schemas.microsoft.com/office/drawing/2014/main" id="{5F9C3330-596F-78F9-F40A-1C4C0791C3B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181325" y="2002360"/>
            <a:ext cx="601819" cy="601819"/>
          </a:xfrm>
          <a:prstGeom prst="rect">
            <a:avLst/>
          </a:prstGeom>
        </p:spPr>
      </p:pic>
      <p:pic>
        <p:nvPicPr>
          <p:cNvPr id="14" name="Graphic 13" descr="Cloud With Lightning And Rain with solid fill">
            <a:extLst>
              <a:ext uri="{FF2B5EF4-FFF2-40B4-BE49-F238E27FC236}">
                <a16:creationId xmlns:a16="http://schemas.microsoft.com/office/drawing/2014/main" id="{B55500D8-1516-2BAD-C435-70EFC455634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098075" y="1356004"/>
            <a:ext cx="761872" cy="761872"/>
          </a:xfrm>
          <a:prstGeom prst="rect">
            <a:avLst/>
          </a:prstGeom>
        </p:spPr>
      </p:pic>
      <p:sp>
        <p:nvSpPr>
          <p:cNvPr id="15" name="Rectangle: Rounded Corners 14">
            <a:extLst>
              <a:ext uri="{FF2B5EF4-FFF2-40B4-BE49-F238E27FC236}">
                <a16:creationId xmlns:a16="http://schemas.microsoft.com/office/drawing/2014/main" id="{1FAF2789-4CCE-6EEA-852E-801B98C00A0B}"/>
              </a:ext>
            </a:extLst>
          </p:cNvPr>
          <p:cNvSpPr/>
          <p:nvPr/>
        </p:nvSpPr>
        <p:spPr>
          <a:xfrm>
            <a:off x="3859947" y="1435231"/>
            <a:ext cx="7330854" cy="2205919"/>
          </a:xfrm>
          <a:prstGeom prst="roundRect">
            <a:avLst>
              <a:gd name="adj" fmla="val 8723"/>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spcBef>
                <a:spcPts val="1200"/>
              </a:spcBef>
            </a:pPr>
            <a:r>
              <a:rPr lang="en-US" sz="2400" dirty="0">
                <a:solidFill>
                  <a:schemeClr val="tx1"/>
                </a:solidFill>
              </a:rPr>
              <a:t>83% of power outages are from weather-related events</a:t>
            </a:r>
          </a:p>
          <a:p>
            <a:pPr>
              <a:spcBef>
                <a:spcPts val="1200"/>
              </a:spcBef>
            </a:pPr>
            <a:r>
              <a:rPr lang="en-US" sz="2400" dirty="0">
                <a:solidFill>
                  <a:schemeClr val="tx1"/>
                </a:solidFill>
              </a:rPr>
              <a:t>64% more outages from 2011-2021 vs. 2000-2010</a:t>
            </a:r>
          </a:p>
          <a:p>
            <a:pPr>
              <a:spcBef>
                <a:spcPts val="1200"/>
              </a:spcBef>
            </a:pPr>
            <a:r>
              <a:rPr lang="en-US" sz="2400" dirty="0">
                <a:solidFill>
                  <a:schemeClr val="tx1"/>
                </a:solidFill>
              </a:rPr>
              <a:t>Higher temperatures lead to greater power demand and can lower energy supply</a:t>
            </a:r>
          </a:p>
          <a:p>
            <a:pPr>
              <a:spcBef>
                <a:spcPts val="1200"/>
              </a:spcBef>
            </a:pPr>
            <a:endParaRPr lang="en-US" sz="2400" dirty="0">
              <a:solidFill>
                <a:schemeClr val="tx1"/>
              </a:solidFill>
            </a:endParaRPr>
          </a:p>
        </p:txBody>
      </p:sp>
      <p:sp>
        <p:nvSpPr>
          <p:cNvPr id="19" name="Rectangle: Rounded Corners 18">
            <a:extLst>
              <a:ext uri="{FF2B5EF4-FFF2-40B4-BE49-F238E27FC236}">
                <a16:creationId xmlns:a16="http://schemas.microsoft.com/office/drawing/2014/main" id="{0E9A59DC-9CDA-93F6-8806-DA273EF9E8E3}"/>
              </a:ext>
            </a:extLst>
          </p:cNvPr>
          <p:cNvSpPr/>
          <p:nvPr/>
        </p:nvSpPr>
        <p:spPr>
          <a:xfrm>
            <a:off x="710214" y="1364972"/>
            <a:ext cx="2121755" cy="1896192"/>
          </a:xfrm>
          <a:prstGeom prst="roundRect">
            <a:avLst/>
          </a:prstGeom>
          <a:no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accent1">
                    <a:lumMod val="50000"/>
                  </a:schemeClr>
                </a:solidFill>
              </a:rPr>
              <a:t>Climate context:</a:t>
            </a:r>
          </a:p>
        </p:txBody>
      </p:sp>
      <p:sp>
        <p:nvSpPr>
          <p:cNvPr id="20" name="Rectangle: Rounded Corners 19">
            <a:extLst>
              <a:ext uri="{FF2B5EF4-FFF2-40B4-BE49-F238E27FC236}">
                <a16:creationId xmlns:a16="http://schemas.microsoft.com/office/drawing/2014/main" id="{19B6FE71-D81D-3B6C-76EA-26DDA302B65B}"/>
              </a:ext>
            </a:extLst>
          </p:cNvPr>
          <p:cNvSpPr/>
          <p:nvPr/>
        </p:nvSpPr>
        <p:spPr>
          <a:xfrm>
            <a:off x="3908277" y="3000743"/>
            <a:ext cx="5608586" cy="856514"/>
          </a:xfrm>
          <a:prstGeom prst="roundRect">
            <a:avLst>
              <a:gd name="adj" fmla="val 8723"/>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endParaRPr lang="en-US" sz="2400" dirty="0">
              <a:solidFill>
                <a:schemeClr val="tx1"/>
              </a:solidFill>
            </a:endParaRPr>
          </a:p>
        </p:txBody>
      </p:sp>
      <p:sp>
        <p:nvSpPr>
          <p:cNvPr id="22" name="Rectangle: Rounded Corners 21">
            <a:extLst>
              <a:ext uri="{FF2B5EF4-FFF2-40B4-BE49-F238E27FC236}">
                <a16:creationId xmlns:a16="http://schemas.microsoft.com/office/drawing/2014/main" id="{44B0B178-4605-2167-EE5C-40B1FC40E13B}"/>
              </a:ext>
            </a:extLst>
          </p:cNvPr>
          <p:cNvSpPr/>
          <p:nvPr/>
        </p:nvSpPr>
        <p:spPr>
          <a:xfrm>
            <a:off x="688896" y="3597666"/>
            <a:ext cx="2198897" cy="1896192"/>
          </a:xfrm>
          <a:prstGeom prst="roundRect">
            <a:avLst/>
          </a:prstGeom>
          <a:no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accent1">
                    <a:lumMod val="50000"/>
                  </a:schemeClr>
                </a:solidFill>
              </a:rPr>
              <a:t>Adaptation and opportunities:</a:t>
            </a:r>
          </a:p>
        </p:txBody>
      </p:sp>
      <p:sp>
        <p:nvSpPr>
          <p:cNvPr id="23" name="Rectangle: Rounded Corners 22">
            <a:extLst>
              <a:ext uri="{FF2B5EF4-FFF2-40B4-BE49-F238E27FC236}">
                <a16:creationId xmlns:a16="http://schemas.microsoft.com/office/drawing/2014/main" id="{4D45D914-96FE-D9E1-F1B7-09B4EB433D8C}"/>
              </a:ext>
            </a:extLst>
          </p:cNvPr>
          <p:cNvSpPr/>
          <p:nvPr/>
        </p:nvSpPr>
        <p:spPr>
          <a:xfrm>
            <a:off x="3174878" y="3780393"/>
            <a:ext cx="5799606" cy="1756083"/>
          </a:xfrm>
          <a:prstGeom prst="roundRect">
            <a:avLst>
              <a:gd name="adj" fmla="val 8723"/>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342900" indent="-342900">
              <a:buFont typeface="Arial" panose="020B0604020202020204" pitchFamily="34" charset="0"/>
              <a:buChar char="•"/>
            </a:pPr>
            <a:r>
              <a:rPr lang="en-US" sz="2400" dirty="0">
                <a:solidFill>
                  <a:schemeClr val="tx1"/>
                </a:solidFill>
              </a:rPr>
              <a:t>Power grid upgrades</a:t>
            </a:r>
          </a:p>
          <a:p>
            <a:pPr marL="342900" indent="-342900">
              <a:buFont typeface="Arial" panose="020B0604020202020204" pitchFamily="34" charset="0"/>
              <a:buChar char="•"/>
            </a:pPr>
            <a:r>
              <a:rPr lang="en-US" sz="2400" dirty="0">
                <a:solidFill>
                  <a:schemeClr val="tx1"/>
                </a:solidFill>
              </a:rPr>
              <a:t>Energy efficiency upgrades</a:t>
            </a:r>
          </a:p>
          <a:p>
            <a:pPr marL="342900" indent="-342900">
              <a:buFont typeface="Arial" panose="020B0604020202020204" pitchFamily="34" charset="0"/>
              <a:buChar char="•"/>
            </a:pPr>
            <a:r>
              <a:rPr lang="en-US" sz="2400" dirty="0">
                <a:solidFill>
                  <a:schemeClr val="tx1"/>
                </a:solidFill>
              </a:rPr>
              <a:t>Renewable energy often more resilient</a:t>
            </a:r>
          </a:p>
          <a:p>
            <a:pPr marL="342900" indent="-342900">
              <a:buFont typeface="Arial" panose="020B0604020202020204" pitchFamily="34" charset="0"/>
              <a:buChar char="•"/>
            </a:pPr>
            <a:r>
              <a:rPr lang="en-US" sz="2400" dirty="0">
                <a:solidFill>
                  <a:schemeClr val="tx1"/>
                </a:solidFill>
              </a:rPr>
              <a:t>Green infrastructure to reduce demand</a:t>
            </a:r>
          </a:p>
        </p:txBody>
      </p:sp>
      <p:pic>
        <p:nvPicPr>
          <p:cNvPr id="26" name="Graphic 25" descr="Thermometer with solid fill">
            <a:extLst>
              <a:ext uri="{FF2B5EF4-FFF2-40B4-BE49-F238E27FC236}">
                <a16:creationId xmlns:a16="http://schemas.microsoft.com/office/drawing/2014/main" id="{46D4A83D-750D-ACF4-5448-F9F200030B95}"/>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174878" y="2556828"/>
            <a:ext cx="608266" cy="608266"/>
          </a:xfrm>
          <a:prstGeom prst="rect">
            <a:avLst/>
          </a:prstGeom>
        </p:spPr>
      </p:pic>
      <p:pic>
        <p:nvPicPr>
          <p:cNvPr id="2054" name="Picture 6" descr="Urban heat islands: cooling things down with trees, green roads and fewer  cars | Guardian sustainable business | The Guardian">
            <a:extLst>
              <a:ext uri="{FF2B5EF4-FFF2-40B4-BE49-F238E27FC236}">
                <a16:creationId xmlns:a16="http://schemas.microsoft.com/office/drawing/2014/main" id="{5329FA71-8B94-5C1A-2A95-1E83750E0630}"/>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r="18447"/>
          <a:stretch/>
        </p:blipFill>
        <p:spPr bwMode="auto">
          <a:xfrm>
            <a:off x="8758655" y="4363279"/>
            <a:ext cx="3303354" cy="24303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3711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a:extLst>
              <a:ext uri="{FF2B5EF4-FFF2-40B4-BE49-F238E27FC236}">
                <a16:creationId xmlns:a16="http://schemas.microsoft.com/office/drawing/2014/main" id="{1A1DFEFC-2997-45EF-8BD5-C60322C8F024}"/>
              </a:ext>
            </a:extLst>
          </p:cNvPr>
          <p:cNvSpPr txBox="1"/>
          <p:nvPr/>
        </p:nvSpPr>
        <p:spPr>
          <a:xfrm>
            <a:off x="617574" y="362084"/>
            <a:ext cx="10956851" cy="646331"/>
          </a:xfrm>
          <a:prstGeom prst="rect">
            <a:avLst/>
          </a:prstGeom>
          <a:noFill/>
        </p:spPr>
        <p:txBody>
          <a:bodyPr wrap="square" rtlCol="0">
            <a:spAutoFit/>
          </a:bodyPr>
          <a:lstStyle/>
          <a:p>
            <a:pPr algn="ctr"/>
            <a:r>
              <a:rPr lang="en-US" sz="3600" b="1" dirty="0"/>
              <a:t>Infrastructure impacts and adaptation: Water</a:t>
            </a:r>
          </a:p>
        </p:txBody>
      </p:sp>
      <p:pic>
        <p:nvPicPr>
          <p:cNvPr id="10" name="Graphic 9" descr="Leaky Tap with solid fill">
            <a:extLst>
              <a:ext uri="{FF2B5EF4-FFF2-40B4-BE49-F238E27FC236}">
                <a16:creationId xmlns:a16="http://schemas.microsoft.com/office/drawing/2014/main" id="{BC4E0E73-2F60-A906-863F-9DCACDFDB45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316783" y="2648171"/>
            <a:ext cx="511327" cy="511327"/>
          </a:xfrm>
          <a:prstGeom prst="rect">
            <a:avLst/>
          </a:prstGeom>
        </p:spPr>
      </p:pic>
      <p:sp>
        <p:nvSpPr>
          <p:cNvPr id="15" name="Rectangle: Rounded Corners 14">
            <a:extLst>
              <a:ext uri="{FF2B5EF4-FFF2-40B4-BE49-F238E27FC236}">
                <a16:creationId xmlns:a16="http://schemas.microsoft.com/office/drawing/2014/main" id="{1FAF2789-4CCE-6EEA-852E-801B98C00A0B}"/>
              </a:ext>
            </a:extLst>
          </p:cNvPr>
          <p:cNvSpPr/>
          <p:nvPr/>
        </p:nvSpPr>
        <p:spPr>
          <a:xfrm>
            <a:off x="3873046" y="1372877"/>
            <a:ext cx="7524907" cy="1786621"/>
          </a:xfrm>
          <a:prstGeom prst="roundRect">
            <a:avLst>
              <a:gd name="adj" fmla="val 8723"/>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spcBef>
                <a:spcPts val="600"/>
              </a:spcBef>
            </a:pPr>
            <a:r>
              <a:rPr lang="en-US" sz="2400" dirty="0">
                <a:solidFill>
                  <a:schemeClr val="tx1"/>
                </a:solidFill>
              </a:rPr>
              <a:t>More extreme precipitation – more floods and drought</a:t>
            </a:r>
          </a:p>
          <a:p>
            <a:pPr>
              <a:spcBef>
                <a:spcPts val="600"/>
              </a:spcBef>
            </a:pPr>
            <a:r>
              <a:rPr lang="en-US" sz="2400" dirty="0">
                <a:solidFill>
                  <a:schemeClr val="tx1"/>
                </a:solidFill>
              </a:rPr>
              <a:t>Rising temperatures increase demand in many sectors (agriculture) </a:t>
            </a:r>
            <a:r>
              <a:rPr lang="en-US" sz="2400" i="1" dirty="0">
                <a:solidFill>
                  <a:schemeClr val="tx1"/>
                </a:solidFill>
              </a:rPr>
              <a:t>and</a:t>
            </a:r>
            <a:r>
              <a:rPr lang="en-US" sz="2400" dirty="0">
                <a:solidFill>
                  <a:schemeClr val="tx1"/>
                </a:solidFill>
              </a:rPr>
              <a:t> stressors (evaporation, HABs, SLR)</a:t>
            </a:r>
          </a:p>
          <a:p>
            <a:pPr>
              <a:spcBef>
                <a:spcPts val="600"/>
              </a:spcBef>
            </a:pPr>
            <a:r>
              <a:rPr lang="en-US" sz="2400" dirty="0">
                <a:solidFill>
                  <a:schemeClr val="tx1"/>
                </a:solidFill>
              </a:rPr>
              <a:t>Intersections with socioeconomics (wastewater systems)</a:t>
            </a:r>
          </a:p>
        </p:txBody>
      </p:sp>
      <p:sp>
        <p:nvSpPr>
          <p:cNvPr id="22" name="Rectangle: Rounded Corners 21">
            <a:extLst>
              <a:ext uri="{FF2B5EF4-FFF2-40B4-BE49-F238E27FC236}">
                <a16:creationId xmlns:a16="http://schemas.microsoft.com/office/drawing/2014/main" id="{44B0B178-4605-2167-EE5C-40B1FC40E13B}"/>
              </a:ext>
            </a:extLst>
          </p:cNvPr>
          <p:cNvSpPr/>
          <p:nvPr/>
        </p:nvSpPr>
        <p:spPr>
          <a:xfrm>
            <a:off x="796162" y="3514046"/>
            <a:ext cx="2121755" cy="1625982"/>
          </a:xfrm>
          <a:prstGeom prst="roundRect">
            <a:avLst/>
          </a:prstGeom>
          <a:no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accent1">
                    <a:lumMod val="50000"/>
                  </a:schemeClr>
                </a:solidFill>
              </a:rPr>
              <a:t>Adaptation and opportunities:</a:t>
            </a:r>
          </a:p>
        </p:txBody>
      </p:sp>
      <p:sp>
        <p:nvSpPr>
          <p:cNvPr id="23" name="Rectangle: Rounded Corners 22">
            <a:extLst>
              <a:ext uri="{FF2B5EF4-FFF2-40B4-BE49-F238E27FC236}">
                <a16:creationId xmlns:a16="http://schemas.microsoft.com/office/drawing/2014/main" id="{4D45D914-96FE-D9E1-F1B7-09B4EB433D8C}"/>
              </a:ext>
            </a:extLst>
          </p:cNvPr>
          <p:cNvSpPr/>
          <p:nvPr/>
        </p:nvSpPr>
        <p:spPr>
          <a:xfrm>
            <a:off x="3316783" y="3510889"/>
            <a:ext cx="6657916" cy="1592173"/>
          </a:xfrm>
          <a:prstGeom prst="roundRect">
            <a:avLst>
              <a:gd name="adj" fmla="val 8723"/>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342900" indent="-342900">
              <a:buFont typeface="Arial" panose="020B0604020202020204" pitchFamily="34" charset="0"/>
              <a:buChar char="•"/>
            </a:pPr>
            <a:r>
              <a:rPr lang="en-US" sz="2400" dirty="0">
                <a:solidFill>
                  <a:schemeClr val="tx1"/>
                </a:solidFill>
              </a:rPr>
              <a:t>Green infrastructure – dozens of options!</a:t>
            </a:r>
          </a:p>
          <a:p>
            <a:pPr marL="342900" indent="-342900">
              <a:buFont typeface="Arial" panose="020B0604020202020204" pitchFamily="34" charset="0"/>
              <a:buChar char="•"/>
            </a:pPr>
            <a:r>
              <a:rPr lang="en-US" sz="2400" dirty="0">
                <a:solidFill>
                  <a:schemeClr val="tx1"/>
                </a:solidFill>
              </a:rPr>
              <a:t>Wastewater utility expansion, upgrades, capacity</a:t>
            </a:r>
          </a:p>
          <a:p>
            <a:pPr marL="342900" indent="-342900">
              <a:buFont typeface="Arial" panose="020B0604020202020204" pitchFamily="34" charset="0"/>
              <a:buChar char="•"/>
            </a:pPr>
            <a:r>
              <a:rPr lang="en-US" sz="2400" dirty="0">
                <a:solidFill>
                  <a:schemeClr val="tx1"/>
                </a:solidFill>
              </a:rPr>
              <a:t>Water conservation and reuse practices</a:t>
            </a:r>
          </a:p>
          <a:p>
            <a:pPr marL="342900" indent="-342900">
              <a:buFont typeface="Arial" panose="020B0604020202020204" pitchFamily="34" charset="0"/>
              <a:buChar char="•"/>
            </a:pPr>
            <a:r>
              <a:rPr lang="en-US" sz="2400" dirty="0">
                <a:solidFill>
                  <a:schemeClr val="tx1"/>
                </a:solidFill>
              </a:rPr>
              <a:t>Co-benefits for ecosystems, health, property</a:t>
            </a:r>
          </a:p>
        </p:txBody>
      </p:sp>
      <p:pic>
        <p:nvPicPr>
          <p:cNvPr id="3" name="Graphic 2" descr="Rain with solid fill">
            <a:extLst>
              <a:ext uri="{FF2B5EF4-FFF2-40B4-BE49-F238E27FC236}">
                <a16:creationId xmlns:a16="http://schemas.microsoft.com/office/drawing/2014/main" id="{56315DB5-526E-CCD9-841B-2B7193F0788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235588" y="1323289"/>
            <a:ext cx="673745" cy="673745"/>
          </a:xfrm>
          <a:prstGeom prst="rect">
            <a:avLst/>
          </a:prstGeom>
        </p:spPr>
      </p:pic>
      <p:sp>
        <p:nvSpPr>
          <p:cNvPr id="4" name="Rectangle: Rounded Corners 3">
            <a:extLst>
              <a:ext uri="{FF2B5EF4-FFF2-40B4-BE49-F238E27FC236}">
                <a16:creationId xmlns:a16="http://schemas.microsoft.com/office/drawing/2014/main" id="{16A06B0F-A7C2-1FA7-A92C-1BEBD6907A46}"/>
              </a:ext>
            </a:extLst>
          </p:cNvPr>
          <p:cNvSpPr/>
          <p:nvPr/>
        </p:nvSpPr>
        <p:spPr>
          <a:xfrm>
            <a:off x="795104" y="1299823"/>
            <a:ext cx="2121755" cy="1896192"/>
          </a:xfrm>
          <a:prstGeom prst="roundRect">
            <a:avLst>
              <a:gd name="adj" fmla="val 18072"/>
            </a:avLst>
          </a:prstGeom>
          <a:no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accent1">
                    <a:lumMod val="50000"/>
                  </a:schemeClr>
                </a:solidFill>
              </a:rPr>
              <a:t>Climate context:</a:t>
            </a:r>
          </a:p>
        </p:txBody>
      </p:sp>
      <p:pic>
        <p:nvPicPr>
          <p:cNvPr id="6" name="Graphic 5" descr="Plant With Roots with solid fill">
            <a:extLst>
              <a:ext uri="{FF2B5EF4-FFF2-40B4-BE49-F238E27FC236}">
                <a16:creationId xmlns:a16="http://schemas.microsoft.com/office/drawing/2014/main" id="{47229059-FFCB-C5BE-8024-BC3471E6BD58}"/>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316783" y="2024426"/>
            <a:ext cx="511354" cy="511354"/>
          </a:xfrm>
          <a:prstGeom prst="rect">
            <a:avLst/>
          </a:prstGeom>
        </p:spPr>
      </p:pic>
      <p:pic>
        <p:nvPicPr>
          <p:cNvPr id="1026" name="Picture 2" descr="Cross-section showing effect of urban surface cover vs. natural forest on runoff.">
            <a:extLst>
              <a:ext uri="{FF2B5EF4-FFF2-40B4-BE49-F238E27FC236}">
                <a16:creationId xmlns:a16="http://schemas.microsoft.com/office/drawing/2014/main" id="{3A92F2D6-2413-40C3-6E3F-F0876B151D36}"/>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3301" t="37467" r="5760" b="17835"/>
          <a:stretch/>
        </p:blipFill>
        <p:spPr bwMode="auto">
          <a:xfrm>
            <a:off x="3782141" y="5265827"/>
            <a:ext cx="4627715" cy="15921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0796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a:extLst>
              <a:ext uri="{FF2B5EF4-FFF2-40B4-BE49-F238E27FC236}">
                <a16:creationId xmlns:a16="http://schemas.microsoft.com/office/drawing/2014/main" id="{1A1DFEFC-2997-45EF-8BD5-C60322C8F024}"/>
              </a:ext>
            </a:extLst>
          </p:cNvPr>
          <p:cNvSpPr txBox="1"/>
          <p:nvPr/>
        </p:nvSpPr>
        <p:spPr>
          <a:xfrm>
            <a:off x="617574" y="485599"/>
            <a:ext cx="10956851" cy="1200329"/>
          </a:xfrm>
          <a:prstGeom prst="rect">
            <a:avLst/>
          </a:prstGeom>
          <a:noFill/>
        </p:spPr>
        <p:txBody>
          <a:bodyPr wrap="square" rtlCol="0">
            <a:spAutoFit/>
          </a:bodyPr>
          <a:lstStyle/>
          <a:p>
            <a:pPr algn="ctr"/>
            <a:r>
              <a:rPr lang="en-US" sz="3600" b="1" dirty="0"/>
              <a:t>Climate impacts all kinds and aspects of infrastructure – improvements and adaptation in each are important</a:t>
            </a:r>
          </a:p>
        </p:txBody>
      </p:sp>
      <p:sp>
        <p:nvSpPr>
          <p:cNvPr id="4" name="Oval 3">
            <a:extLst>
              <a:ext uri="{FF2B5EF4-FFF2-40B4-BE49-F238E27FC236}">
                <a16:creationId xmlns:a16="http://schemas.microsoft.com/office/drawing/2014/main" id="{96D09B6C-F05B-D1D3-CA4C-A12822EE405B}"/>
              </a:ext>
            </a:extLst>
          </p:cNvPr>
          <p:cNvSpPr/>
          <p:nvPr/>
        </p:nvSpPr>
        <p:spPr>
          <a:xfrm>
            <a:off x="7148283" y="4758513"/>
            <a:ext cx="2260950" cy="930973"/>
          </a:xfrm>
          <a:prstGeom prst="ellipse">
            <a:avLst/>
          </a:prstGeom>
          <a:solidFill>
            <a:srgbClr val="DDDDDD"/>
          </a:solid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accent1">
                    <a:lumMod val="50000"/>
                  </a:schemeClr>
                </a:solidFill>
              </a:rPr>
              <a:t>Social components</a:t>
            </a:r>
          </a:p>
        </p:txBody>
      </p:sp>
      <p:sp>
        <p:nvSpPr>
          <p:cNvPr id="6" name="Oval 5">
            <a:extLst>
              <a:ext uri="{FF2B5EF4-FFF2-40B4-BE49-F238E27FC236}">
                <a16:creationId xmlns:a16="http://schemas.microsoft.com/office/drawing/2014/main" id="{AF6E46BF-6B5D-AB17-64F5-EC8194C2A406}"/>
              </a:ext>
            </a:extLst>
          </p:cNvPr>
          <p:cNvSpPr/>
          <p:nvPr/>
        </p:nvSpPr>
        <p:spPr>
          <a:xfrm>
            <a:off x="5605642" y="3250591"/>
            <a:ext cx="2260950" cy="930973"/>
          </a:xfrm>
          <a:prstGeom prst="ellipse">
            <a:avLst/>
          </a:prstGeom>
          <a:solidFill>
            <a:srgbClr val="DDDDDD"/>
          </a:solid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accent1">
                    <a:lumMod val="50000"/>
                  </a:schemeClr>
                </a:solidFill>
              </a:rPr>
              <a:t>Ecological components</a:t>
            </a:r>
          </a:p>
        </p:txBody>
      </p:sp>
      <p:sp>
        <p:nvSpPr>
          <p:cNvPr id="7" name="Oval 6">
            <a:extLst>
              <a:ext uri="{FF2B5EF4-FFF2-40B4-BE49-F238E27FC236}">
                <a16:creationId xmlns:a16="http://schemas.microsoft.com/office/drawing/2014/main" id="{C01DC09B-E746-05AE-BCE1-22B79BCA2E26}"/>
              </a:ext>
            </a:extLst>
          </p:cNvPr>
          <p:cNvSpPr/>
          <p:nvPr/>
        </p:nvSpPr>
        <p:spPr>
          <a:xfrm>
            <a:off x="8759893" y="3250591"/>
            <a:ext cx="2260950" cy="930973"/>
          </a:xfrm>
          <a:prstGeom prst="ellipse">
            <a:avLst/>
          </a:prstGeom>
          <a:solidFill>
            <a:srgbClr val="DDDDDD"/>
          </a:solid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accent1">
                    <a:lumMod val="50000"/>
                  </a:schemeClr>
                </a:solidFill>
              </a:rPr>
              <a:t>Technological components</a:t>
            </a:r>
          </a:p>
        </p:txBody>
      </p:sp>
      <p:grpSp>
        <p:nvGrpSpPr>
          <p:cNvPr id="38" name="Group 37">
            <a:extLst>
              <a:ext uri="{FF2B5EF4-FFF2-40B4-BE49-F238E27FC236}">
                <a16:creationId xmlns:a16="http://schemas.microsoft.com/office/drawing/2014/main" id="{8E44AE83-8649-E44B-2FB3-F8D1ED1536FC}"/>
              </a:ext>
            </a:extLst>
          </p:cNvPr>
          <p:cNvGrpSpPr/>
          <p:nvPr/>
        </p:nvGrpSpPr>
        <p:grpSpPr>
          <a:xfrm rot="21364046">
            <a:off x="7716396" y="2615657"/>
            <a:ext cx="1193691" cy="915222"/>
            <a:chOff x="8929631" y="2921389"/>
            <a:chExt cx="1193691" cy="915222"/>
          </a:xfrm>
        </p:grpSpPr>
        <p:pic>
          <p:nvPicPr>
            <p:cNvPr id="33" name="Graphic 32" descr="Line arrow: Counter-clockwise curve with solid fill">
              <a:extLst>
                <a:ext uri="{FF2B5EF4-FFF2-40B4-BE49-F238E27FC236}">
                  <a16:creationId xmlns:a16="http://schemas.microsoft.com/office/drawing/2014/main" id="{CFB65177-F445-2705-60F3-2D9A8FC69E5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16200000">
              <a:off x="8929631" y="2922211"/>
              <a:ext cx="914400" cy="914400"/>
            </a:xfrm>
            <a:prstGeom prst="rect">
              <a:avLst/>
            </a:prstGeom>
          </p:spPr>
        </p:pic>
        <p:pic>
          <p:nvPicPr>
            <p:cNvPr id="35" name="Graphic 34" descr="Line arrow: Clockwise curve with solid fill">
              <a:extLst>
                <a:ext uri="{FF2B5EF4-FFF2-40B4-BE49-F238E27FC236}">
                  <a16:creationId xmlns:a16="http://schemas.microsoft.com/office/drawing/2014/main" id="{962FF052-9E37-D678-1EE6-FF47FFEAE5F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8271053">
              <a:off x="9208922" y="2921389"/>
              <a:ext cx="914400" cy="914400"/>
            </a:xfrm>
            <a:prstGeom prst="rect">
              <a:avLst/>
            </a:prstGeom>
          </p:spPr>
        </p:pic>
      </p:grpSp>
      <p:sp>
        <p:nvSpPr>
          <p:cNvPr id="45" name="Rectangle: Rounded Corners 44">
            <a:extLst>
              <a:ext uri="{FF2B5EF4-FFF2-40B4-BE49-F238E27FC236}">
                <a16:creationId xmlns:a16="http://schemas.microsoft.com/office/drawing/2014/main" id="{014A726F-6E05-7FEB-7FEE-FDF6D4E42248}"/>
              </a:ext>
            </a:extLst>
          </p:cNvPr>
          <p:cNvSpPr/>
          <p:nvPr/>
        </p:nvSpPr>
        <p:spPr>
          <a:xfrm>
            <a:off x="9214321" y="6542821"/>
            <a:ext cx="1341564" cy="315179"/>
          </a:xfrm>
          <a:prstGeom prst="roundRect">
            <a:avLst>
              <a:gd name="adj" fmla="val 8723"/>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sz="1400" dirty="0" err="1">
                <a:solidFill>
                  <a:schemeClr val="tx1"/>
                </a:solidFill>
              </a:rPr>
              <a:t>Markolf</a:t>
            </a:r>
            <a:r>
              <a:rPr lang="en-US" sz="1400" dirty="0">
                <a:solidFill>
                  <a:schemeClr val="tx1"/>
                </a:solidFill>
              </a:rPr>
              <a:t> 2018</a:t>
            </a:r>
          </a:p>
        </p:txBody>
      </p:sp>
      <p:pic>
        <p:nvPicPr>
          <p:cNvPr id="47" name="Graphic 46" descr="Farm scene with solid fill">
            <a:extLst>
              <a:ext uri="{FF2B5EF4-FFF2-40B4-BE49-F238E27FC236}">
                <a16:creationId xmlns:a16="http://schemas.microsoft.com/office/drawing/2014/main" id="{CBCC95DA-960E-076E-EF34-B7FA12C6E58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642817" y="3426320"/>
            <a:ext cx="716423" cy="716423"/>
          </a:xfrm>
          <a:prstGeom prst="rect">
            <a:avLst/>
          </a:prstGeom>
        </p:spPr>
      </p:pic>
      <p:pic>
        <p:nvPicPr>
          <p:cNvPr id="49" name="Graphic 48" descr="Neighborhood with solid fill">
            <a:extLst>
              <a:ext uri="{FF2B5EF4-FFF2-40B4-BE49-F238E27FC236}">
                <a16:creationId xmlns:a16="http://schemas.microsoft.com/office/drawing/2014/main" id="{5FB9A902-FC74-7563-FCA2-3FF56E2BB97F}"/>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2301632" y="2652006"/>
            <a:ext cx="716423" cy="716423"/>
          </a:xfrm>
          <a:prstGeom prst="rect">
            <a:avLst/>
          </a:prstGeom>
        </p:spPr>
      </p:pic>
      <p:pic>
        <p:nvPicPr>
          <p:cNvPr id="51" name="Graphic 50" descr="Radioactive with solid fill">
            <a:extLst>
              <a:ext uri="{FF2B5EF4-FFF2-40B4-BE49-F238E27FC236}">
                <a16:creationId xmlns:a16="http://schemas.microsoft.com/office/drawing/2014/main" id="{EE470C0A-40AB-4A06-F954-C38617D7E84E}"/>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2706635" y="3396537"/>
            <a:ext cx="716423" cy="716423"/>
          </a:xfrm>
          <a:prstGeom prst="rect">
            <a:avLst/>
          </a:prstGeom>
        </p:spPr>
      </p:pic>
      <p:pic>
        <p:nvPicPr>
          <p:cNvPr id="53" name="Graphic 52" descr="Wind Turbines with solid fill">
            <a:extLst>
              <a:ext uri="{FF2B5EF4-FFF2-40B4-BE49-F238E27FC236}">
                <a16:creationId xmlns:a16="http://schemas.microsoft.com/office/drawing/2014/main" id="{C3055A04-3566-99CF-7606-A5FB6B6C5271}"/>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3599219" y="4993024"/>
            <a:ext cx="716423" cy="716423"/>
          </a:xfrm>
          <a:prstGeom prst="rect">
            <a:avLst/>
          </a:prstGeom>
        </p:spPr>
      </p:pic>
      <p:pic>
        <p:nvPicPr>
          <p:cNvPr id="55" name="Graphic 54" descr="Books with solid fill">
            <a:extLst>
              <a:ext uri="{FF2B5EF4-FFF2-40B4-BE49-F238E27FC236}">
                <a16:creationId xmlns:a16="http://schemas.microsoft.com/office/drawing/2014/main" id="{9AFF92A9-7339-D9A7-7553-827F940016CE}"/>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3143964" y="4209672"/>
            <a:ext cx="716423" cy="716423"/>
          </a:xfrm>
          <a:prstGeom prst="rect">
            <a:avLst/>
          </a:prstGeom>
        </p:spPr>
      </p:pic>
      <p:pic>
        <p:nvPicPr>
          <p:cNvPr id="57" name="Graphic 56" descr="Airplane with solid fill">
            <a:extLst>
              <a:ext uri="{FF2B5EF4-FFF2-40B4-BE49-F238E27FC236}">
                <a16:creationId xmlns:a16="http://schemas.microsoft.com/office/drawing/2014/main" id="{04522C62-BF23-D565-ED1E-313562E195DA}"/>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627871" y="2771892"/>
            <a:ext cx="716423" cy="716423"/>
          </a:xfrm>
          <a:prstGeom prst="rect">
            <a:avLst/>
          </a:prstGeom>
        </p:spPr>
      </p:pic>
      <p:pic>
        <p:nvPicPr>
          <p:cNvPr id="59" name="Graphic 58" descr="Road with solid fill">
            <a:extLst>
              <a:ext uri="{FF2B5EF4-FFF2-40B4-BE49-F238E27FC236}">
                <a16:creationId xmlns:a16="http://schemas.microsoft.com/office/drawing/2014/main" id="{86C1AF10-1730-AB89-23DA-156255377CDC}"/>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932640" y="3523066"/>
            <a:ext cx="716423" cy="716423"/>
          </a:xfrm>
          <a:prstGeom prst="rect">
            <a:avLst/>
          </a:prstGeom>
        </p:spPr>
      </p:pic>
      <p:pic>
        <p:nvPicPr>
          <p:cNvPr id="61" name="Graphic 60" descr="Train with solid fill">
            <a:extLst>
              <a:ext uri="{FF2B5EF4-FFF2-40B4-BE49-F238E27FC236}">
                <a16:creationId xmlns:a16="http://schemas.microsoft.com/office/drawing/2014/main" id="{4FF3F0E8-FFA3-1A2C-6BCE-C3D2A8CDBD7C}"/>
              </a:ext>
            </a:extLst>
          </p:cNvPr>
          <p:cNvPicPr>
            <a:picLocks noChangeAspect="1"/>
          </p:cNvPicPr>
          <p:nvPr/>
        </p:nvPicPr>
        <p:blipFill>
          <a:blip r:embed="rId21">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a:off x="1413419" y="2780340"/>
            <a:ext cx="656591" cy="656591"/>
          </a:xfrm>
          <a:prstGeom prst="rect">
            <a:avLst/>
          </a:prstGeom>
        </p:spPr>
      </p:pic>
      <p:pic>
        <p:nvPicPr>
          <p:cNvPr id="65" name="Graphic 64" descr="Traffic light with solid fill">
            <a:extLst>
              <a:ext uri="{FF2B5EF4-FFF2-40B4-BE49-F238E27FC236}">
                <a16:creationId xmlns:a16="http://schemas.microsoft.com/office/drawing/2014/main" id="{C4C1A0B7-B028-7398-9BD2-ED3B5C04674B}"/>
              </a:ext>
            </a:extLst>
          </p:cNvPr>
          <p:cNvPicPr>
            <a:picLocks noChangeAspect="1"/>
          </p:cNvPicPr>
          <p:nvPr/>
        </p:nvPicPr>
        <p:blipFill>
          <a:blip r:embed="rId23">
            <a:extLst>
              <a:ext uri="{28A0092B-C50C-407E-A947-70E740481C1C}">
                <a14:useLocalDpi xmlns:a14="http://schemas.microsoft.com/office/drawing/2010/main" val="0"/>
              </a:ext>
              <a:ext uri="{96DAC541-7B7A-43D3-8B79-37D633B846F1}">
                <asvg:svgBlip xmlns:asvg="http://schemas.microsoft.com/office/drawing/2016/SVG/main" r:embed="rId24"/>
              </a:ext>
            </a:extLst>
          </a:blip>
          <a:stretch>
            <a:fillRect/>
          </a:stretch>
        </p:blipFill>
        <p:spPr>
          <a:xfrm>
            <a:off x="1870881" y="3465141"/>
            <a:ext cx="716423" cy="716423"/>
          </a:xfrm>
          <a:prstGeom prst="rect">
            <a:avLst/>
          </a:prstGeom>
        </p:spPr>
      </p:pic>
      <p:pic>
        <p:nvPicPr>
          <p:cNvPr id="67" name="Graphic 66" descr="Handwashing with solid fill">
            <a:extLst>
              <a:ext uri="{FF2B5EF4-FFF2-40B4-BE49-F238E27FC236}">
                <a16:creationId xmlns:a16="http://schemas.microsoft.com/office/drawing/2014/main" id="{2F379B4C-3EDF-3E59-BE7A-43111CF9F665}"/>
              </a:ext>
            </a:extLst>
          </p:cNvPr>
          <p:cNvPicPr>
            <a:picLocks noChangeAspect="1"/>
          </p:cNvPicPr>
          <p:nvPr/>
        </p:nvPicPr>
        <p:blipFill>
          <a:blip r:embed="rId25">
            <a:extLst>
              <a:ext uri="{28A0092B-C50C-407E-A947-70E740481C1C}">
                <a14:useLocalDpi xmlns:a14="http://schemas.microsoft.com/office/drawing/2010/main" val="0"/>
              </a:ext>
              <a:ext uri="{96DAC541-7B7A-43D3-8B79-37D633B846F1}">
                <asvg:svgBlip xmlns:asvg="http://schemas.microsoft.com/office/drawing/2016/SVG/main" r:embed="rId26"/>
              </a:ext>
            </a:extLst>
          </a:blip>
          <a:stretch>
            <a:fillRect/>
          </a:stretch>
        </p:blipFill>
        <p:spPr>
          <a:xfrm>
            <a:off x="1943421" y="5045392"/>
            <a:ext cx="716423" cy="716423"/>
          </a:xfrm>
          <a:prstGeom prst="rect">
            <a:avLst/>
          </a:prstGeom>
        </p:spPr>
      </p:pic>
      <p:pic>
        <p:nvPicPr>
          <p:cNvPr id="69" name="Graphic 68" descr="Recycle with solid fill">
            <a:extLst>
              <a:ext uri="{FF2B5EF4-FFF2-40B4-BE49-F238E27FC236}">
                <a16:creationId xmlns:a16="http://schemas.microsoft.com/office/drawing/2014/main" id="{BE74F3DC-CDAD-0523-7452-B99DD12449C4}"/>
              </a:ext>
            </a:extLst>
          </p:cNvPr>
          <p:cNvPicPr>
            <a:picLocks noChangeAspect="1"/>
          </p:cNvPicPr>
          <p:nvPr/>
        </p:nvPicPr>
        <p:blipFill>
          <a:blip r:embed="rId27">
            <a:extLst>
              <a:ext uri="{28A0092B-C50C-407E-A947-70E740481C1C}">
                <a14:useLocalDpi xmlns:a14="http://schemas.microsoft.com/office/drawing/2010/main" val="0"/>
              </a:ext>
              <a:ext uri="{96DAC541-7B7A-43D3-8B79-37D633B846F1}">
                <asvg:svgBlip xmlns:asvg="http://schemas.microsoft.com/office/drawing/2016/SVG/main" r:embed="rId28"/>
              </a:ext>
            </a:extLst>
          </a:blip>
          <a:stretch>
            <a:fillRect/>
          </a:stretch>
        </p:blipFill>
        <p:spPr>
          <a:xfrm>
            <a:off x="1147913" y="5047623"/>
            <a:ext cx="716423" cy="716423"/>
          </a:xfrm>
          <a:prstGeom prst="rect">
            <a:avLst/>
          </a:prstGeom>
        </p:spPr>
      </p:pic>
      <p:pic>
        <p:nvPicPr>
          <p:cNvPr id="71" name="Graphic 70" descr="Toilet with solid fill">
            <a:extLst>
              <a:ext uri="{FF2B5EF4-FFF2-40B4-BE49-F238E27FC236}">
                <a16:creationId xmlns:a16="http://schemas.microsoft.com/office/drawing/2014/main" id="{F64A295F-A22D-09E7-E445-4D85538DA37F}"/>
              </a:ext>
            </a:extLst>
          </p:cNvPr>
          <p:cNvPicPr>
            <a:picLocks noChangeAspect="1"/>
          </p:cNvPicPr>
          <p:nvPr/>
        </p:nvPicPr>
        <p:blipFill>
          <a:blip r:embed="rId29">
            <a:extLst>
              <a:ext uri="{28A0092B-C50C-407E-A947-70E740481C1C}">
                <a14:useLocalDpi xmlns:a14="http://schemas.microsoft.com/office/drawing/2010/main" val="0"/>
              </a:ext>
              <a:ext uri="{96DAC541-7B7A-43D3-8B79-37D633B846F1}">
                <asvg:svgBlip xmlns:asvg="http://schemas.microsoft.com/office/drawing/2016/SVG/main" r:embed="rId30"/>
              </a:ext>
            </a:extLst>
          </a:blip>
          <a:stretch>
            <a:fillRect/>
          </a:stretch>
        </p:blipFill>
        <p:spPr>
          <a:xfrm>
            <a:off x="1481015" y="4223291"/>
            <a:ext cx="716423" cy="716423"/>
          </a:xfrm>
          <a:prstGeom prst="rect">
            <a:avLst/>
          </a:prstGeom>
        </p:spPr>
      </p:pic>
      <p:pic>
        <p:nvPicPr>
          <p:cNvPr id="73" name="Graphic 72" descr="Stethoscope with solid fill">
            <a:extLst>
              <a:ext uri="{FF2B5EF4-FFF2-40B4-BE49-F238E27FC236}">
                <a16:creationId xmlns:a16="http://schemas.microsoft.com/office/drawing/2014/main" id="{87E0FFA4-C925-2D73-87B5-17506071C521}"/>
              </a:ext>
            </a:extLst>
          </p:cNvPr>
          <p:cNvPicPr>
            <a:picLocks noChangeAspect="1"/>
          </p:cNvPicPr>
          <p:nvPr/>
        </p:nvPicPr>
        <p:blipFill>
          <a:blip r:embed="rId31">
            <a:extLst>
              <a:ext uri="{28A0092B-C50C-407E-A947-70E740481C1C}">
                <a14:useLocalDpi xmlns:a14="http://schemas.microsoft.com/office/drawing/2010/main" val="0"/>
              </a:ext>
              <a:ext uri="{96DAC541-7B7A-43D3-8B79-37D633B846F1}">
                <asvg:svgBlip xmlns:asvg="http://schemas.microsoft.com/office/drawing/2016/SVG/main" r:embed="rId32"/>
              </a:ext>
            </a:extLst>
          </a:blip>
          <a:stretch>
            <a:fillRect/>
          </a:stretch>
        </p:blipFill>
        <p:spPr>
          <a:xfrm>
            <a:off x="2271906" y="4209672"/>
            <a:ext cx="716423" cy="716423"/>
          </a:xfrm>
          <a:prstGeom prst="rect">
            <a:avLst/>
          </a:prstGeom>
        </p:spPr>
      </p:pic>
      <p:pic>
        <p:nvPicPr>
          <p:cNvPr id="75" name="Graphic 74" descr="Medicine with solid fill">
            <a:extLst>
              <a:ext uri="{FF2B5EF4-FFF2-40B4-BE49-F238E27FC236}">
                <a16:creationId xmlns:a16="http://schemas.microsoft.com/office/drawing/2014/main" id="{9A2333C2-0698-45BD-B2CF-B3A3A3E9BDA5}"/>
              </a:ext>
            </a:extLst>
          </p:cNvPr>
          <p:cNvPicPr>
            <a:picLocks noChangeAspect="1"/>
          </p:cNvPicPr>
          <p:nvPr/>
        </p:nvPicPr>
        <p:blipFill>
          <a:blip r:embed="rId33">
            <a:extLst>
              <a:ext uri="{28A0092B-C50C-407E-A947-70E740481C1C}">
                <a14:useLocalDpi xmlns:a14="http://schemas.microsoft.com/office/drawing/2010/main" val="0"/>
              </a:ext>
              <a:ext uri="{96DAC541-7B7A-43D3-8B79-37D633B846F1}">
                <asvg:svgBlip xmlns:asvg="http://schemas.microsoft.com/office/drawing/2016/SVG/main" r:embed="rId34"/>
              </a:ext>
            </a:extLst>
          </a:blip>
          <a:stretch>
            <a:fillRect/>
          </a:stretch>
        </p:blipFill>
        <p:spPr>
          <a:xfrm>
            <a:off x="2833776" y="5022807"/>
            <a:ext cx="716423" cy="716423"/>
          </a:xfrm>
          <a:prstGeom prst="rect">
            <a:avLst/>
          </a:prstGeom>
        </p:spPr>
      </p:pic>
      <p:pic>
        <p:nvPicPr>
          <p:cNvPr id="77" name="Graphic 76" descr="Neighborhood with solid fill">
            <a:extLst>
              <a:ext uri="{FF2B5EF4-FFF2-40B4-BE49-F238E27FC236}">
                <a16:creationId xmlns:a16="http://schemas.microsoft.com/office/drawing/2014/main" id="{1A42600F-3CE6-689C-408A-3D1FEA1E802D}"/>
              </a:ext>
            </a:extLst>
          </p:cNvPr>
          <p:cNvPicPr>
            <a:picLocks noChangeAspect="1"/>
          </p:cNvPicPr>
          <p:nvPr/>
        </p:nvPicPr>
        <p:blipFill>
          <a:blip r:embed="rId35">
            <a:extLst>
              <a:ext uri="{28A0092B-C50C-407E-A947-70E740481C1C}">
                <a14:useLocalDpi xmlns:a14="http://schemas.microsoft.com/office/drawing/2010/main" val="0"/>
              </a:ext>
              <a:ext uri="{96DAC541-7B7A-43D3-8B79-37D633B846F1}">
                <asvg:svgBlip xmlns:asvg="http://schemas.microsoft.com/office/drawing/2016/SVG/main" r:embed="rId36"/>
              </a:ext>
            </a:extLst>
          </a:blip>
          <a:stretch>
            <a:fillRect/>
          </a:stretch>
        </p:blipFill>
        <p:spPr>
          <a:xfrm>
            <a:off x="627871" y="4223291"/>
            <a:ext cx="716423" cy="716423"/>
          </a:xfrm>
          <a:prstGeom prst="rect">
            <a:avLst/>
          </a:prstGeom>
        </p:spPr>
      </p:pic>
      <p:pic>
        <p:nvPicPr>
          <p:cNvPr id="79" name="Graphic 78" descr="Satellite with solid fill">
            <a:extLst>
              <a:ext uri="{FF2B5EF4-FFF2-40B4-BE49-F238E27FC236}">
                <a16:creationId xmlns:a16="http://schemas.microsoft.com/office/drawing/2014/main" id="{A4AA5283-C0F4-AE22-EBCC-86B832C61AD8}"/>
              </a:ext>
            </a:extLst>
          </p:cNvPr>
          <p:cNvPicPr>
            <a:picLocks noChangeAspect="1"/>
          </p:cNvPicPr>
          <p:nvPr/>
        </p:nvPicPr>
        <p:blipFill>
          <a:blip r:embed="rId37">
            <a:extLst>
              <a:ext uri="{28A0092B-C50C-407E-A947-70E740481C1C}">
                <a14:useLocalDpi xmlns:a14="http://schemas.microsoft.com/office/drawing/2010/main" val="0"/>
              </a:ext>
              <a:ext uri="{96DAC541-7B7A-43D3-8B79-37D633B846F1}">
                <asvg:svgBlip xmlns:asvg="http://schemas.microsoft.com/office/drawing/2016/SVG/main" r:embed="rId38"/>
              </a:ext>
            </a:extLst>
          </a:blip>
          <a:stretch>
            <a:fillRect/>
          </a:stretch>
        </p:blipFill>
        <p:spPr>
          <a:xfrm>
            <a:off x="3224054" y="2748718"/>
            <a:ext cx="716423" cy="716423"/>
          </a:xfrm>
          <a:prstGeom prst="rect">
            <a:avLst/>
          </a:prstGeom>
        </p:spPr>
      </p:pic>
      <p:pic>
        <p:nvPicPr>
          <p:cNvPr id="81" name="Graphic 80" descr="Open envelope with solid fill">
            <a:extLst>
              <a:ext uri="{FF2B5EF4-FFF2-40B4-BE49-F238E27FC236}">
                <a16:creationId xmlns:a16="http://schemas.microsoft.com/office/drawing/2014/main" id="{1BA272AE-02A6-EAE1-3531-4A2F205DDEAB}"/>
              </a:ext>
            </a:extLst>
          </p:cNvPr>
          <p:cNvPicPr>
            <a:picLocks noChangeAspect="1"/>
          </p:cNvPicPr>
          <p:nvPr/>
        </p:nvPicPr>
        <p:blipFill>
          <a:blip r:embed="rId39">
            <a:extLst>
              <a:ext uri="{28A0092B-C50C-407E-A947-70E740481C1C}">
                <a14:useLocalDpi xmlns:a14="http://schemas.microsoft.com/office/drawing/2010/main" val="0"/>
              </a:ext>
              <a:ext uri="{96DAC541-7B7A-43D3-8B79-37D633B846F1}">
                <asvg:svgBlip xmlns:asvg="http://schemas.microsoft.com/office/drawing/2016/SVG/main" r:embed="rId40"/>
              </a:ext>
            </a:extLst>
          </a:blip>
          <a:stretch>
            <a:fillRect/>
          </a:stretch>
        </p:blipFill>
        <p:spPr>
          <a:xfrm>
            <a:off x="4154030" y="2793288"/>
            <a:ext cx="574817" cy="574817"/>
          </a:xfrm>
          <a:prstGeom prst="rect">
            <a:avLst/>
          </a:prstGeom>
        </p:spPr>
      </p:pic>
      <p:pic>
        <p:nvPicPr>
          <p:cNvPr id="83" name="Graphic 82" descr="Speaker phone with solid fill">
            <a:extLst>
              <a:ext uri="{FF2B5EF4-FFF2-40B4-BE49-F238E27FC236}">
                <a16:creationId xmlns:a16="http://schemas.microsoft.com/office/drawing/2014/main" id="{B9618317-346B-1691-D614-40A69C7BA4B9}"/>
              </a:ext>
            </a:extLst>
          </p:cNvPr>
          <p:cNvPicPr>
            <a:picLocks noChangeAspect="1"/>
          </p:cNvPicPr>
          <p:nvPr/>
        </p:nvPicPr>
        <p:blipFill>
          <a:blip r:embed="rId41">
            <a:extLst>
              <a:ext uri="{28A0092B-C50C-407E-A947-70E740481C1C}">
                <a14:useLocalDpi xmlns:a14="http://schemas.microsoft.com/office/drawing/2010/main" val="0"/>
              </a:ext>
              <a:ext uri="{96DAC541-7B7A-43D3-8B79-37D633B846F1}">
                <asvg:svgBlip xmlns:asvg="http://schemas.microsoft.com/office/drawing/2016/SVG/main" r:embed="rId42"/>
              </a:ext>
            </a:extLst>
          </a:blip>
          <a:stretch>
            <a:fillRect/>
          </a:stretch>
        </p:blipFill>
        <p:spPr>
          <a:xfrm>
            <a:off x="3957430" y="4194396"/>
            <a:ext cx="716423" cy="716423"/>
          </a:xfrm>
          <a:prstGeom prst="rect">
            <a:avLst/>
          </a:prstGeom>
        </p:spPr>
      </p:pic>
      <p:grpSp>
        <p:nvGrpSpPr>
          <p:cNvPr id="84" name="Group 83">
            <a:extLst>
              <a:ext uri="{FF2B5EF4-FFF2-40B4-BE49-F238E27FC236}">
                <a16:creationId xmlns:a16="http://schemas.microsoft.com/office/drawing/2014/main" id="{A3306435-CDA1-0CE6-5DFC-78C8B6F9230C}"/>
              </a:ext>
            </a:extLst>
          </p:cNvPr>
          <p:cNvGrpSpPr/>
          <p:nvPr/>
        </p:nvGrpSpPr>
        <p:grpSpPr>
          <a:xfrm rot="7009476">
            <a:off x="9399703" y="4413422"/>
            <a:ext cx="1193691" cy="915222"/>
            <a:chOff x="8929631" y="2921389"/>
            <a:chExt cx="1193691" cy="915222"/>
          </a:xfrm>
        </p:grpSpPr>
        <p:pic>
          <p:nvPicPr>
            <p:cNvPr id="85" name="Graphic 84" descr="Line arrow: Counter-clockwise curve with solid fill">
              <a:extLst>
                <a:ext uri="{FF2B5EF4-FFF2-40B4-BE49-F238E27FC236}">
                  <a16:creationId xmlns:a16="http://schemas.microsoft.com/office/drawing/2014/main" id="{7EA4E876-0274-551D-56B1-A86049BF51E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16200000">
              <a:off x="8929631" y="2922211"/>
              <a:ext cx="914400" cy="914400"/>
            </a:xfrm>
            <a:prstGeom prst="rect">
              <a:avLst/>
            </a:prstGeom>
          </p:spPr>
        </p:pic>
        <p:pic>
          <p:nvPicPr>
            <p:cNvPr id="86" name="Graphic 85" descr="Line arrow: Clockwise curve with solid fill">
              <a:extLst>
                <a:ext uri="{FF2B5EF4-FFF2-40B4-BE49-F238E27FC236}">
                  <a16:creationId xmlns:a16="http://schemas.microsoft.com/office/drawing/2014/main" id="{394086DA-D932-C96C-6347-751B749DA6A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8271053">
              <a:off x="9208922" y="2921389"/>
              <a:ext cx="914400" cy="914400"/>
            </a:xfrm>
            <a:prstGeom prst="rect">
              <a:avLst/>
            </a:prstGeom>
          </p:spPr>
        </p:pic>
      </p:grpSp>
      <p:grpSp>
        <p:nvGrpSpPr>
          <p:cNvPr id="87" name="Group 86">
            <a:extLst>
              <a:ext uri="{FF2B5EF4-FFF2-40B4-BE49-F238E27FC236}">
                <a16:creationId xmlns:a16="http://schemas.microsoft.com/office/drawing/2014/main" id="{95FA9131-3F2A-6B23-0D48-26F69ECAB98E}"/>
              </a:ext>
            </a:extLst>
          </p:cNvPr>
          <p:cNvGrpSpPr/>
          <p:nvPr/>
        </p:nvGrpSpPr>
        <p:grpSpPr>
          <a:xfrm rot="14038796">
            <a:off x="5873928" y="4408341"/>
            <a:ext cx="1193691" cy="915222"/>
            <a:chOff x="8929631" y="2921389"/>
            <a:chExt cx="1193691" cy="915222"/>
          </a:xfrm>
        </p:grpSpPr>
        <p:pic>
          <p:nvPicPr>
            <p:cNvPr id="88" name="Graphic 87" descr="Line arrow: Counter-clockwise curve with solid fill">
              <a:extLst>
                <a:ext uri="{FF2B5EF4-FFF2-40B4-BE49-F238E27FC236}">
                  <a16:creationId xmlns:a16="http://schemas.microsoft.com/office/drawing/2014/main" id="{69A2F73A-E679-50C8-1CAE-1B031B07A8C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16200000">
              <a:off x="8929631" y="2922211"/>
              <a:ext cx="914400" cy="914400"/>
            </a:xfrm>
            <a:prstGeom prst="rect">
              <a:avLst/>
            </a:prstGeom>
          </p:spPr>
        </p:pic>
        <p:pic>
          <p:nvPicPr>
            <p:cNvPr id="89" name="Graphic 88" descr="Line arrow: Clockwise curve with solid fill">
              <a:extLst>
                <a:ext uri="{FF2B5EF4-FFF2-40B4-BE49-F238E27FC236}">
                  <a16:creationId xmlns:a16="http://schemas.microsoft.com/office/drawing/2014/main" id="{21AA4F04-5987-B0B8-C17F-C701625F8DF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8271053">
              <a:off x="9208922" y="2921389"/>
              <a:ext cx="914400" cy="914400"/>
            </a:xfrm>
            <a:prstGeom prst="rect">
              <a:avLst/>
            </a:prstGeom>
          </p:spPr>
        </p:pic>
      </p:grpSp>
      <p:pic>
        <p:nvPicPr>
          <p:cNvPr id="91" name="Picture 90">
            <a:extLst>
              <a:ext uri="{FF2B5EF4-FFF2-40B4-BE49-F238E27FC236}">
                <a16:creationId xmlns:a16="http://schemas.microsoft.com/office/drawing/2014/main" id="{3BA42A21-A361-54A4-5E54-A16433AF5DF8}"/>
              </a:ext>
            </a:extLst>
          </p:cNvPr>
          <p:cNvPicPr>
            <a:picLocks noChangeAspect="1"/>
          </p:cNvPicPr>
          <p:nvPr/>
        </p:nvPicPr>
        <p:blipFill>
          <a:blip r:embed="rId43"/>
          <a:stretch>
            <a:fillRect/>
          </a:stretch>
        </p:blipFill>
        <p:spPr>
          <a:xfrm>
            <a:off x="12497366" y="2502378"/>
            <a:ext cx="4686030" cy="3280729"/>
          </a:xfrm>
          <a:prstGeom prst="rect">
            <a:avLst/>
          </a:prstGeom>
        </p:spPr>
      </p:pic>
    </p:spTree>
    <p:extLst>
      <p:ext uri="{BB962C8B-B14F-4D97-AF65-F5344CB8AC3E}">
        <p14:creationId xmlns:p14="http://schemas.microsoft.com/office/powerpoint/2010/main" val="40465238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a:extLst>
              <a:ext uri="{FF2B5EF4-FFF2-40B4-BE49-F238E27FC236}">
                <a16:creationId xmlns:a16="http://schemas.microsoft.com/office/drawing/2014/main" id="{1A1DFEFC-2997-45EF-8BD5-C60322C8F024}"/>
              </a:ext>
            </a:extLst>
          </p:cNvPr>
          <p:cNvSpPr txBox="1"/>
          <p:nvPr/>
        </p:nvSpPr>
        <p:spPr>
          <a:xfrm>
            <a:off x="617574" y="362084"/>
            <a:ext cx="10956851" cy="615553"/>
          </a:xfrm>
          <a:prstGeom prst="rect">
            <a:avLst/>
          </a:prstGeom>
          <a:noFill/>
        </p:spPr>
        <p:txBody>
          <a:bodyPr wrap="square" lIns="91440" tIns="45720" rIns="91440" bIns="45720" rtlCol="0" anchor="t">
            <a:spAutoFit/>
          </a:bodyPr>
          <a:lstStyle/>
          <a:p>
            <a:pPr algn="ctr"/>
            <a:r>
              <a:rPr lang="en-US" sz="3400" b="1" dirty="0">
                <a:cs typeface="Calibri"/>
              </a:rPr>
              <a:t>Climate Change Adaptation &amp; Resilience in the USET Region </a:t>
            </a:r>
          </a:p>
        </p:txBody>
      </p:sp>
      <p:pic>
        <p:nvPicPr>
          <p:cNvPr id="4" name="Picture 3">
            <a:extLst>
              <a:ext uri="{FF2B5EF4-FFF2-40B4-BE49-F238E27FC236}">
                <a16:creationId xmlns:a16="http://schemas.microsoft.com/office/drawing/2014/main" id="{E96E6C65-A41C-F5C8-F53E-05E1CD049F73}"/>
              </a:ext>
            </a:extLst>
          </p:cNvPr>
          <p:cNvPicPr>
            <a:picLocks noChangeAspect="1"/>
          </p:cNvPicPr>
          <p:nvPr/>
        </p:nvPicPr>
        <p:blipFill rotWithShape="1">
          <a:blip r:embed="rId3"/>
          <a:srcRect l="33143" t="20456" r="34615" b="16853"/>
          <a:stretch/>
        </p:blipFill>
        <p:spPr>
          <a:xfrm>
            <a:off x="7740643" y="1134035"/>
            <a:ext cx="4343406" cy="5632680"/>
          </a:xfrm>
          <a:prstGeom prst="rect">
            <a:avLst/>
          </a:prstGeom>
        </p:spPr>
      </p:pic>
      <p:pic>
        <p:nvPicPr>
          <p:cNvPr id="8" name="Picture 7">
            <a:extLst>
              <a:ext uri="{FF2B5EF4-FFF2-40B4-BE49-F238E27FC236}">
                <a16:creationId xmlns:a16="http://schemas.microsoft.com/office/drawing/2014/main" id="{753667F9-4D8C-5767-709D-22A5F8DDC06B}"/>
              </a:ext>
            </a:extLst>
          </p:cNvPr>
          <p:cNvPicPr>
            <a:picLocks noChangeAspect="1"/>
          </p:cNvPicPr>
          <p:nvPr/>
        </p:nvPicPr>
        <p:blipFill rotWithShape="1">
          <a:blip r:embed="rId4"/>
          <a:srcRect t="8451" r="7857" b="8169"/>
          <a:stretch/>
        </p:blipFill>
        <p:spPr>
          <a:xfrm>
            <a:off x="157860" y="1134035"/>
            <a:ext cx="4222832" cy="2547494"/>
          </a:xfrm>
          <a:prstGeom prst="rect">
            <a:avLst/>
          </a:prstGeom>
        </p:spPr>
      </p:pic>
      <p:pic>
        <p:nvPicPr>
          <p:cNvPr id="10" name="Picture 9">
            <a:extLst>
              <a:ext uri="{FF2B5EF4-FFF2-40B4-BE49-F238E27FC236}">
                <a16:creationId xmlns:a16="http://schemas.microsoft.com/office/drawing/2014/main" id="{9D67EE6C-4DE0-F4EA-2766-FE5CA0693254}"/>
              </a:ext>
            </a:extLst>
          </p:cNvPr>
          <p:cNvPicPr>
            <a:picLocks noChangeAspect="1"/>
          </p:cNvPicPr>
          <p:nvPr/>
        </p:nvPicPr>
        <p:blipFill rotWithShape="1">
          <a:blip r:embed="rId5"/>
          <a:srcRect l="67884" t="86746" r="17460" b="9366"/>
          <a:stretch/>
        </p:blipFill>
        <p:spPr>
          <a:xfrm>
            <a:off x="3843992" y="6337300"/>
            <a:ext cx="3651158" cy="406400"/>
          </a:xfrm>
          <a:prstGeom prst="rect">
            <a:avLst/>
          </a:prstGeom>
        </p:spPr>
      </p:pic>
      <p:pic>
        <p:nvPicPr>
          <p:cNvPr id="1026" name="Picture 2">
            <a:extLst>
              <a:ext uri="{FF2B5EF4-FFF2-40B4-BE49-F238E27FC236}">
                <a16:creationId xmlns:a16="http://schemas.microsoft.com/office/drawing/2014/main" id="{092FCC4C-17C5-FEB2-795D-D27136BA1AB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7860" y="3681529"/>
            <a:ext cx="4229999" cy="30988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5B323745-8254-4C2F-85A1-A12145107000}"/>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r="11284"/>
          <a:stretch/>
        </p:blipFill>
        <p:spPr bwMode="auto">
          <a:xfrm>
            <a:off x="4380693" y="1134034"/>
            <a:ext cx="3367117" cy="284192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905D4B70-4375-90AC-EF74-B37956FDEB01}"/>
              </a:ext>
            </a:extLst>
          </p:cNvPr>
          <p:cNvPicPr>
            <a:picLocks noChangeAspect="1"/>
          </p:cNvPicPr>
          <p:nvPr/>
        </p:nvPicPr>
        <p:blipFill rotWithShape="1">
          <a:blip r:embed="rId8"/>
          <a:srcRect l="51264" t="31390" r="24099" b="36851"/>
          <a:stretch/>
        </p:blipFill>
        <p:spPr>
          <a:xfrm>
            <a:off x="4141968" y="3681529"/>
            <a:ext cx="3605841" cy="3098800"/>
          </a:xfrm>
          <a:prstGeom prst="rect">
            <a:avLst/>
          </a:prstGeom>
        </p:spPr>
      </p:pic>
    </p:spTree>
    <p:extLst>
      <p:ext uri="{BB962C8B-B14F-4D97-AF65-F5344CB8AC3E}">
        <p14:creationId xmlns:p14="http://schemas.microsoft.com/office/powerpoint/2010/main" val="15632827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a:extLst>
              <a:ext uri="{FF2B5EF4-FFF2-40B4-BE49-F238E27FC236}">
                <a16:creationId xmlns:a16="http://schemas.microsoft.com/office/drawing/2014/main" id="{1A1DFEFC-2997-45EF-8BD5-C60322C8F024}"/>
              </a:ext>
            </a:extLst>
          </p:cNvPr>
          <p:cNvSpPr txBox="1"/>
          <p:nvPr/>
        </p:nvSpPr>
        <p:spPr>
          <a:xfrm>
            <a:off x="617574" y="362084"/>
            <a:ext cx="10956851" cy="646331"/>
          </a:xfrm>
          <a:prstGeom prst="rect">
            <a:avLst/>
          </a:prstGeom>
          <a:noFill/>
        </p:spPr>
        <p:txBody>
          <a:bodyPr wrap="square" rtlCol="0">
            <a:spAutoFit/>
          </a:bodyPr>
          <a:lstStyle/>
          <a:p>
            <a:pPr algn="ctr"/>
            <a:r>
              <a:rPr lang="en-US" sz="3600" b="1"/>
              <a:t>Forest Infrastructure Concerns Under a Changing Climate</a:t>
            </a:r>
          </a:p>
        </p:txBody>
      </p:sp>
      <p:sp>
        <p:nvSpPr>
          <p:cNvPr id="2" name="TextBox 1">
            <a:extLst>
              <a:ext uri="{FF2B5EF4-FFF2-40B4-BE49-F238E27FC236}">
                <a16:creationId xmlns:a16="http://schemas.microsoft.com/office/drawing/2014/main" id="{15DFA917-ACA5-C9A5-B826-98FAF176559D}"/>
              </a:ext>
            </a:extLst>
          </p:cNvPr>
          <p:cNvSpPr txBox="1"/>
          <p:nvPr/>
        </p:nvSpPr>
        <p:spPr>
          <a:xfrm flipH="1">
            <a:off x="545108" y="1799976"/>
            <a:ext cx="5202552" cy="3444661"/>
          </a:xfrm>
          <a:prstGeom prst="rect">
            <a:avLst/>
          </a:prstGeom>
          <a:noFill/>
        </p:spPr>
        <p:txBody>
          <a:bodyPr wrap="square" rtlCol="0">
            <a:spAutoFit/>
          </a:bodyPr>
          <a:lstStyle/>
          <a:p>
            <a:r>
              <a:rPr lang="en-US" sz="2400" b="1" u="sng"/>
              <a:t>The Importance &amp; Uses of Forest Roads</a:t>
            </a:r>
          </a:p>
          <a:p>
            <a:endParaRPr lang="en-US" sz="2400" b="1" u="sng"/>
          </a:p>
          <a:p>
            <a:pPr marL="342900" indent="-342900">
              <a:lnSpc>
                <a:spcPct val="200000"/>
              </a:lnSpc>
              <a:buFont typeface="Arial" panose="020B0604020202020204" pitchFamily="34" charset="0"/>
              <a:buChar char="•"/>
            </a:pPr>
            <a:r>
              <a:rPr lang="en-US" sz="2200" b="1"/>
              <a:t>Provide Critical Access</a:t>
            </a:r>
          </a:p>
          <a:p>
            <a:pPr marL="342900" indent="-342900">
              <a:lnSpc>
                <a:spcPct val="200000"/>
              </a:lnSpc>
              <a:buFont typeface="Arial" panose="020B0604020202020204" pitchFamily="34" charset="0"/>
              <a:buChar char="•"/>
            </a:pPr>
            <a:r>
              <a:rPr lang="en-US" sz="2200" b="1"/>
              <a:t>Forest Management</a:t>
            </a:r>
          </a:p>
          <a:p>
            <a:pPr marL="342900" indent="-342900">
              <a:lnSpc>
                <a:spcPct val="200000"/>
              </a:lnSpc>
              <a:buFont typeface="Arial" panose="020B0604020202020204" pitchFamily="34" charset="0"/>
              <a:buChar char="•"/>
            </a:pPr>
            <a:r>
              <a:rPr lang="en-US" sz="2200" b="1"/>
              <a:t>Fire Fighting</a:t>
            </a:r>
          </a:p>
          <a:p>
            <a:pPr marL="342900" indent="-342900">
              <a:lnSpc>
                <a:spcPct val="200000"/>
              </a:lnSpc>
              <a:buFont typeface="Arial" panose="020B0604020202020204" pitchFamily="34" charset="0"/>
              <a:buChar char="•"/>
            </a:pPr>
            <a:r>
              <a:rPr lang="en-US" sz="2200" b="1"/>
              <a:t>Outdoor Recreation</a:t>
            </a:r>
          </a:p>
        </p:txBody>
      </p:sp>
      <p:pic>
        <p:nvPicPr>
          <p:cNvPr id="5" name="Picture 4" descr="A atv on a trailer&#10;&#10;Description automatically generated with medium confidence">
            <a:extLst>
              <a:ext uri="{FF2B5EF4-FFF2-40B4-BE49-F238E27FC236}">
                <a16:creationId xmlns:a16="http://schemas.microsoft.com/office/drawing/2014/main" id="{76081AB1-1BDF-CEC0-5443-8FE2C6761A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13768" y="1492503"/>
            <a:ext cx="3310252" cy="2482689"/>
          </a:xfrm>
          <a:prstGeom prst="rect">
            <a:avLst/>
          </a:prstGeom>
          <a:solidFill>
            <a:schemeClr val="tx1"/>
          </a:solidFill>
          <a:ln>
            <a:solidFill>
              <a:schemeClr val="tx1"/>
            </a:solidFill>
          </a:ln>
        </p:spPr>
      </p:pic>
      <p:pic>
        <p:nvPicPr>
          <p:cNvPr id="7" name="Picture 6" descr="A hand holding a bunch of green onions&#10;&#10;Description automatically generated with low confidence">
            <a:extLst>
              <a:ext uri="{FF2B5EF4-FFF2-40B4-BE49-F238E27FC236}">
                <a16:creationId xmlns:a16="http://schemas.microsoft.com/office/drawing/2014/main" id="{A9FCC2B5-864D-A043-167E-42685969B05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97027" y="1147664"/>
            <a:ext cx="1763485" cy="2351313"/>
          </a:xfrm>
          <a:prstGeom prst="rect">
            <a:avLst/>
          </a:prstGeom>
          <a:ln>
            <a:solidFill>
              <a:schemeClr val="tx1"/>
            </a:solidFill>
          </a:ln>
        </p:spPr>
      </p:pic>
      <p:pic>
        <p:nvPicPr>
          <p:cNvPr id="11" name="Picture 10" descr="A person holding a sign&#10;&#10;Description automatically generated with medium confidence">
            <a:extLst>
              <a:ext uri="{FF2B5EF4-FFF2-40B4-BE49-F238E27FC236}">
                <a16:creationId xmlns:a16="http://schemas.microsoft.com/office/drawing/2014/main" id="{1FA2ABF7-58B9-19FA-BDDE-7B83AC14DC13}"/>
              </a:ext>
            </a:extLst>
          </p:cNvPr>
          <p:cNvPicPr>
            <a:picLocks noChangeAspect="1"/>
          </p:cNvPicPr>
          <p:nvPr/>
        </p:nvPicPr>
        <p:blipFill rotWithShape="1">
          <a:blip r:embed="rId5">
            <a:extLst>
              <a:ext uri="{28A0092B-C50C-407E-A947-70E740481C1C}">
                <a14:useLocalDpi xmlns:a14="http://schemas.microsoft.com/office/drawing/2010/main" val="0"/>
              </a:ext>
            </a:extLst>
          </a:blip>
          <a:srcRect t="18911" b="16462"/>
          <a:stretch/>
        </p:blipFill>
        <p:spPr>
          <a:xfrm>
            <a:off x="8565109" y="4273417"/>
            <a:ext cx="1694454" cy="2369976"/>
          </a:xfrm>
          <a:prstGeom prst="rect">
            <a:avLst/>
          </a:prstGeom>
          <a:ln>
            <a:solidFill>
              <a:schemeClr val="tx1"/>
            </a:solidFill>
          </a:ln>
        </p:spPr>
      </p:pic>
      <p:pic>
        <p:nvPicPr>
          <p:cNvPr id="13" name="Picture 12" descr="A group of people walking on a dirt path through a forest&#10;&#10;Description automatically generated with medium confidence">
            <a:extLst>
              <a:ext uri="{FF2B5EF4-FFF2-40B4-BE49-F238E27FC236}">
                <a16:creationId xmlns:a16="http://schemas.microsoft.com/office/drawing/2014/main" id="{F12CCA97-A11C-52B3-5963-BD3A47CC451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37428" y="3783035"/>
            <a:ext cx="3310252" cy="2482689"/>
          </a:xfrm>
          <a:prstGeom prst="rect">
            <a:avLst/>
          </a:prstGeom>
          <a:ln>
            <a:solidFill>
              <a:schemeClr val="tx1"/>
            </a:solidFill>
          </a:ln>
        </p:spPr>
      </p:pic>
    </p:spTree>
    <p:extLst>
      <p:ext uri="{BB962C8B-B14F-4D97-AF65-F5344CB8AC3E}">
        <p14:creationId xmlns:p14="http://schemas.microsoft.com/office/powerpoint/2010/main" val="31913421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a:extLst>
              <a:ext uri="{FF2B5EF4-FFF2-40B4-BE49-F238E27FC236}">
                <a16:creationId xmlns:a16="http://schemas.microsoft.com/office/drawing/2014/main" id="{1A1DFEFC-2997-45EF-8BD5-C60322C8F024}"/>
              </a:ext>
            </a:extLst>
          </p:cNvPr>
          <p:cNvSpPr txBox="1"/>
          <p:nvPr/>
        </p:nvSpPr>
        <p:spPr>
          <a:xfrm>
            <a:off x="617574" y="362084"/>
            <a:ext cx="10956851" cy="523220"/>
          </a:xfrm>
          <a:prstGeom prst="rect">
            <a:avLst/>
          </a:prstGeom>
          <a:noFill/>
        </p:spPr>
        <p:txBody>
          <a:bodyPr wrap="square" rtlCol="0">
            <a:spAutoFit/>
          </a:bodyPr>
          <a:lstStyle/>
          <a:p>
            <a:pPr algn="ctr"/>
            <a:r>
              <a:rPr lang="en-US" sz="2800" b="1"/>
              <a:t>Climate Smart Forest Roads - Water Quality &amp; Forest Roads</a:t>
            </a:r>
          </a:p>
        </p:txBody>
      </p:sp>
      <p:sp>
        <p:nvSpPr>
          <p:cNvPr id="2" name="TextBox 1">
            <a:extLst>
              <a:ext uri="{FF2B5EF4-FFF2-40B4-BE49-F238E27FC236}">
                <a16:creationId xmlns:a16="http://schemas.microsoft.com/office/drawing/2014/main" id="{311227F4-999B-89CE-1950-6CA0E4BBF303}"/>
              </a:ext>
            </a:extLst>
          </p:cNvPr>
          <p:cNvSpPr txBox="1"/>
          <p:nvPr/>
        </p:nvSpPr>
        <p:spPr>
          <a:xfrm flipH="1">
            <a:off x="617574" y="3330905"/>
            <a:ext cx="5202552" cy="2398221"/>
          </a:xfrm>
          <a:prstGeom prst="rect">
            <a:avLst/>
          </a:prstGeom>
          <a:noFill/>
        </p:spPr>
        <p:txBody>
          <a:bodyPr wrap="square" rtlCol="0">
            <a:spAutoFit/>
          </a:bodyPr>
          <a:lstStyle/>
          <a:p>
            <a:r>
              <a:rPr lang="en-US" sz="2400" b="1" u="sng"/>
              <a:t>Impact to Forest Infrastructure:</a:t>
            </a:r>
          </a:p>
          <a:p>
            <a:pPr marL="342900" indent="-342900">
              <a:lnSpc>
                <a:spcPct val="200000"/>
              </a:lnSpc>
              <a:buFont typeface="Arial" panose="020B0604020202020204" pitchFamily="34" charset="0"/>
              <a:buChar char="•"/>
            </a:pPr>
            <a:r>
              <a:rPr lang="en-US" sz="2200" b="1"/>
              <a:t>Erosion</a:t>
            </a:r>
          </a:p>
          <a:p>
            <a:pPr marL="342900" indent="-342900">
              <a:lnSpc>
                <a:spcPct val="200000"/>
              </a:lnSpc>
              <a:buFont typeface="Arial" panose="020B0604020202020204" pitchFamily="34" charset="0"/>
              <a:buChar char="•"/>
            </a:pPr>
            <a:r>
              <a:rPr lang="en-US" sz="2200" b="1"/>
              <a:t>Bridge and Crossing Washouts</a:t>
            </a:r>
          </a:p>
          <a:p>
            <a:pPr marL="342900" indent="-342900">
              <a:lnSpc>
                <a:spcPct val="200000"/>
              </a:lnSpc>
              <a:buFont typeface="Arial" panose="020B0604020202020204" pitchFamily="34" charset="0"/>
              <a:buChar char="•"/>
            </a:pPr>
            <a:r>
              <a:rPr lang="en-US" sz="2200" b="1"/>
              <a:t>High Siltation Events into Waterways</a:t>
            </a:r>
          </a:p>
        </p:txBody>
      </p:sp>
      <p:sp>
        <p:nvSpPr>
          <p:cNvPr id="3" name="TextBox 2">
            <a:extLst>
              <a:ext uri="{FF2B5EF4-FFF2-40B4-BE49-F238E27FC236}">
                <a16:creationId xmlns:a16="http://schemas.microsoft.com/office/drawing/2014/main" id="{BB8564E1-095F-C7FA-84F9-9923D5DDD50C}"/>
              </a:ext>
            </a:extLst>
          </p:cNvPr>
          <p:cNvSpPr txBox="1"/>
          <p:nvPr/>
        </p:nvSpPr>
        <p:spPr>
          <a:xfrm flipH="1">
            <a:off x="283228" y="3330905"/>
            <a:ext cx="5871245" cy="2398221"/>
          </a:xfrm>
          <a:prstGeom prst="rect">
            <a:avLst/>
          </a:prstGeom>
          <a:noFill/>
        </p:spPr>
        <p:txBody>
          <a:bodyPr wrap="square" rtlCol="0">
            <a:spAutoFit/>
          </a:bodyPr>
          <a:lstStyle/>
          <a:p>
            <a:r>
              <a:rPr lang="en-US" sz="2400" b="1" u="sng"/>
              <a:t>Potential Adaptation Actions</a:t>
            </a:r>
          </a:p>
          <a:p>
            <a:pPr marL="342900" indent="-342900">
              <a:lnSpc>
                <a:spcPct val="200000"/>
              </a:lnSpc>
              <a:buFont typeface="Arial" panose="020B0604020202020204" pitchFamily="34" charset="0"/>
              <a:buChar char="•"/>
            </a:pPr>
            <a:r>
              <a:rPr lang="en-US" sz="2200" b="1"/>
              <a:t>Sounds Road Construction</a:t>
            </a:r>
          </a:p>
          <a:p>
            <a:pPr marL="342900" indent="-342900">
              <a:lnSpc>
                <a:spcPct val="200000"/>
              </a:lnSpc>
              <a:buFont typeface="Arial" panose="020B0604020202020204" pitchFamily="34" charset="0"/>
              <a:buChar char="•"/>
            </a:pPr>
            <a:r>
              <a:rPr lang="en-US" sz="2200" b="1"/>
              <a:t>Size Culverts Based on 25-year Flood Events</a:t>
            </a:r>
          </a:p>
          <a:p>
            <a:pPr marL="342900" indent="-342900">
              <a:lnSpc>
                <a:spcPct val="200000"/>
              </a:lnSpc>
              <a:buFont typeface="Arial" panose="020B0604020202020204" pitchFamily="34" charset="0"/>
              <a:buChar char="•"/>
            </a:pPr>
            <a:r>
              <a:rPr lang="en-US" sz="2200" b="1"/>
              <a:t>Use BMPs to Address Erosion</a:t>
            </a:r>
          </a:p>
        </p:txBody>
      </p:sp>
      <p:sp>
        <p:nvSpPr>
          <p:cNvPr id="4" name="TextBox 3">
            <a:extLst>
              <a:ext uri="{FF2B5EF4-FFF2-40B4-BE49-F238E27FC236}">
                <a16:creationId xmlns:a16="http://schemas.microsoft.com/office/drawing/2014/main" id="{57A2A0D0-D521-F63A-0EBD-4E623245C468}"/>
              </a:ext>
            </a:extLst>
          </p:cNvPr>
          <p:cNvSpPr txBox="1"/>
          <p:nvPr/>
        </p:nvSpPr>
        <p:spPr>
          <a:xfrm flipH="1">
            <a:off x="617574" y="1709452"/>
            <a:ext cx="5202552" cy="1384995"/>
          </a:xfrm>
          <a:prstGeom prst="rect">
            <a:avLst/>
          </a:prstGeom>
          <a:noFill/>
        </p:spPr>
        <p:txBody>
          <a:bodyPr wrap="square" rtlCol="0">
            <a:spAutoFit/>
          </a:bodyPr>
          <a:lstStyle/>
          <a:p>
            <a:r>
              <a:rPr lang="en-US" sz="2400" b="1" i="1" u="sng"/>
              <a:t>Climate Impact(s) of Concern:</a:t>
            </a:r>
            <a:r>
              <a:rPr lang="en-US" sz="2400" b="1" i="1"/>
              <a:t> </a:t>
            </a:r>
            <a:r>
              <a:rPr lang="en-US" sz="2000" b="1" i="1"/>
              <a:t>More Frequent Heavy Precipitation Events &amp; Intense Storms, Changes in Spring Thaw in Northern Climates, Less Snow &amp; Shorter Winter Season</a:t>
            </a:r>
          </a:p>
        </p:txBody>
      </p:sp>
      <p:pic>
        <p:nvPicPr>
          <p:cNvPr id="3074" name="Picture 2" descr="Best Management Practices: Water Resources: Forest Policy and Management:  Maine Forest Service: Maine ACF">
            <a:extLst>
              <a:ext uri="{FF2B5EF4-FFF2-40B4-BE49-F238E27FC236}">
                <a16:creationId xmlns:a16="http://schemas.microsoft.com/office/drawing/2014/main" id="{CDD9E5E4-4844-F62B-7B39-992D815EB4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7975" y="885306"/>
            <a:ext cx="2030412" cy="1524847"/>
          </a:xfrm>
          <a:prstGeom prst="rect">
            <a:avLst/>
          </a:prstGeom>
          <a:solidFill>
            <a:schemeClr val="tx1"/>
          </a:solidFill>
          <a:ln>
            <a:solidFill>
              <a:schemeClr val="tx1"/>
            </a:solidFill>
          </a:ln>
        </p:spPr>
      </p:pic>
      <p:pic>
        <p:nvPicPr>
          <p:cNvPr id="3076" name="Picture 4" descr="Rubber Razors: Do-It-Yourself Conservation Practices - Acton Wakefield  Watersheds Alliance">
            <a:extLst>
              <a:ext uri="{FF2B5EF4-FFF2-40B4-BE49-F238E27FC236}">
                <a16:creationId xmlns:a16="http://schemas.microsoft.com/office/drawing/2014/main" id="{C0F3ED39-F2FB-8F96-1781-18FE1E94E1B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41294" y="885305"/>
            <a:ext cx="2033131" cy="152484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8E73A974-C819-7010-04F2-57CDB8A21735}"/>
              </a:ext>
            </a:extLst>
          </p:cNvPr>
          <p:cNvPicPr>
            <a:picLocks noChangeAspect="1"/>
          </p:cNvPicPr>
          <p:nvPr/>
        </p:nvPicPr>
        <p:blipFill rotWithShape="1">
          <a:blip r:embed="rId5"/>
          <a:srcRect b="18059"/>
          <a:stretch/>
        </p:blipFill>
        <p:spPr>
          <a:xfrm>
            <a:off x="6337775" y="2524880"/>
            <a:ext cx="2250812" cy="1922968"/>
          </a:xfrm>
          <a:prstGeom prst="rect">
            <a:avLst/>
          </a:prstGeom>
          <a:ln>
            <a:solidFill>
              <a:schemeClr val="tx1"/>
            </a:solidFill>
          </a:ln>
        </p:spPr>
      </p:pic>
      <p:pic>
        <p:nvPicPr>
          <p:cNvPr id="8" name="Picture 7">
            <a:extLst>
              <a:ext uri="{FF2B5EF4-FFF2-40B4-BE49-F238E27FC236}">
                <a16:creationId xmlns:a16="http://schemas.microsoft.com/office/drawing/2014/main" id="{F97E1A2F-BBCA-C4CA-0864-F03C763E26A7}"/>
              </a:ext>
            </a:extLst>
          </p:cNvPr>
          <p:cNvPicPr>
            <a:picLocks noChangeAspect="1"/>
          </p:cNvPicPr>
          <p:nvPr/>
        </p:nvPicPr>
        <p:blipFill rotWithShape="1">
          <a:blip r:embed="rId6"/>
          <a:srcRect b="17862"/>
          <a:stretch/>
        </p:blipFill>
        <p:spPr>
          <a:xfrm>
            <a:off x="9427338" y="2502126"/>
            <a:ext cx="2250813" cy="1953148"/>
          </a:xfrm>
          <a:prstGeom prst="rect">
            <a:avLst/>
          </a:prstGeom>
          <a:ln>
            <a:solidFill>
              <a:schemeClr val="tx1"/>
            </a:solidFill>
          </a:ln>
        </p:spPr>
      </p:pic>
      <p:pic>
        <p:nvPicPr>
          <p:cNvPr id="3078" name="Picture 6" descr="West Sleeper, East Sleeper, Mt. Tripyramid (South Peak), Mt. Tripyramid  (Middle Peak), Mt. Tripyramid (North Peak) - New Hampshire - September 1,  2011 Hike Trip Report - FranklinSites.com Hiking Guide">
            <a:extLst>
              <a:ext uri="{FF2B5EF4-FFF2-40B4-BE49-F238E27FC236}">
                <a16:creationId xmlns:a16="http://schemas.microsoft.com/office/drawing/2014/main" id="{22DE5EC6-CD71-8029-F624-E62AED8E669E}"/>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t="11156" b="16018"/>
          <a:stretch/>
        </p:blipFill>
        <p:spPr bwMode="auto">
          <a:xfrm>
            <a:off x="6799220" y="4711959"/>
            <a:ext cx="3002994" cy="164218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4271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grpId="0" nodeType="clickEffect">
                                  <p:stCondLst>
                                    <p:cond delay="0"/>
                                  </p:stCondLst>
                                  <p:childTnLst>
                                    <p:anim calcmode="lin" valueType="num">
                                      <p:cBhvr additive="base">
                                        <p:cTn id="6" dur="500"/>
                                        <p:tgtEl>
                                          <p:spTgt spid="2"/>
                                        </p:tgtEl>
                                        <p:attrNameLst>
                                          <p:attrName>ppt_x</p:attrName>
                                        </p:attrNameLst>
                                      </p:cBhvr>
                                      <p:tavLst>
                                        <p:tav tm="0">
                                          <p:val>
                                            <p:strVal val="ppt_x"/>
                                          </p:val>
                                        </p:tav>
                                        <p:tav tm="100000">
                                          <p:val>
                                            <p:strVal val="ppt_x"/>
                                          </p:val>
                                        </p:tav>
                                      </p:tavLst>
                                    </p:anim>
                                    <p:anim calcmode="lin" valueType="num">
                                      <p:cBhvr additive="base">
                                        <p:cTn id="7" dur="500"/>
                                        <p:tgtEl>
                                          <p:spTgt spid="2"/>
                                        </p:tgtEl>
                                        <p:attrNameLst>
                                          <p:attrName>ppt_y</p:attrName>
                                        </p:attrNameLst>
                                      </p:cBhvr>
                                      <p:tavLst>
                                        <p:tav tm="0">
                                          <p:val>
                                            <p:strVal val="ppt_y"/>
                                          </p:val>
                                        </p:tav>
                                        <p:tav tm="100000">
                                          <p:val>
                                            <p:strVal val="1+ppt_h/2"/>
                                          </p:val>
                                        </p:tav>
                                      </p:tavLst>
                                    </p:anim>
                                    <p:set>
                                      <p:cBhvr>
                                        <p:cTn id="8" dur="1" fill="hold">
                                          <p:stCondLst>
                                            <p:cond delay="499"/>
                                          </p:stCondLst>
                                        </p:cTn>
                                        <p:tgtEl>
                                          <p:spTgt spid="2"/>
                                        </p:tgtEl>
                                        <p:attrNameLst>
                                          <p:attrName>style.visibility</p:attrName>
                                        </p:attrNameLst>
                                      </p:cBhvr>
                                      <p:to>
                                        <p:strVal val="hidden"/>
                                      </p:to>
                                    </p:set>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a:extLst>
              <a:ext uri="{FF2B5EF4-FFF2-40B4-BE49-F238E27FC236}">
                <a16:creationId xmlns:a16="http://schemas.microsoft.com/office/drawing/2014/main" id="{1A1DFEFC-2997-45EF-8BD5-C60322C8F024}"/>
              </a:ext>
            </a:extLst>
          </p:cNvPr>
          <p:cNvSpPr txBox="1"/>
          <p:nvPr/>
        </p:nvSpPr>
        <p:spPr>
          <a:xfrm>
            <a:off x="617574" y="362084"/>
            <a:ext cx="10956851" cy="523220"/>
          </a:xfrm>
          <a:prstGeom prst="rect">
            <a:avLst/>
          </a:prstGeom>
          <a:noFill/>
        </p:spPr>
        <p:txBody>
          <a:bodyPr wrap="square" rtlCol="0">
            <a:spAutoFit/>
          </a:bodyPr>
          <a:lstStyle/>
          <a:p>
            <a:pPr algn="ctr"/>
            <a:r>
              <a:rPr lang="en-US" sz="2800" b="1"/>
              <a:t>Wildland Fire in the Forests of the USET Region</a:t>
            </a:r>
          </a:p>
        </p:txBody>
      </p:sp>
      <p:sp>
        <p:nvSpPr>
          <p:cNvPr id="2" name="TextBox 1">
            <a:extLst>
              <a:ext uri="{FF2B5EF4-FFF2-40B4-BE49-F238E27FC236}">
                <a16:creationId xmlns:a16="http://schemas.microsoft.com/office/drawing/2014/main" id="{BB1408CB-0010-3A7B-D5B4-C40382ED5DAC}"/>
              </a:ext>
            </a:extLst>
          </p:cNvPr>
          <p:cNvSpPr txBox="1"/>
          <p:nvPr/>
        </p:nvSpPr>
        <p:spPr>
          <a:xfrm flipH="1">
            <a:off x="402970" y="2897366"/>
            <a:ext cx="5997830" cy="3075329"/>
          </a:xfrm>
          <a:prstGeom prst="rect">
            <a:avLst/>
          </a:prstGeom>
          <a:noFill/>
        </p:spPr>
        <p:txBody>
          <a:bodyPr wrap="square" rtlCol="0">
            <a:spAutoFit/>
          </a:bodyPr>
          <a:lstStyle/>
          <a:p>
            <a:r>
              <a:rPr lang="en-US" sz="2400" b="1" u="sng"/>
              <a:t>Impact to Forest Infrastructure:</a:t>
            </a:r>
          </a:p>
          <a:p>
            <a:pPr marL="342900" indent="-342900">
              <a:lnSpc>
                <a:spcPct val="200000"/>
              </a:lnSpc>
              <a:buFont typeface="Arial" panose="020B0604020202020204" pitchFamily="34" charset="0"/>
              <a:buChar char="•"/>
            </a:pPr>
            <a:r>
              <a:rPr lang="en-US" sz="2200" b="1"/>
              <a:t>Increased Need for Improved Forest Roads </a:t>
            </a:r>
          </a:p>
          <a:p>
            <a:pPr marL="342900" indent="-342900">
              <a:lnSpc>
                <a:spcPct val="200000"/>
              </a:lnSpc>
              <a:buFont typeface="Arial" panose="020B0604020202020204" pitchFamily="34" charset="0"/>
              <a:buChar char="•"/>
            </a:pPr>
            <a:r>
              <a:rPr lang="en-US" sz="2200" b="1"/>
              <a:t>Increased Need for Emergency Response Plan</a:t>
            </a:r>
          </a:p>
          <a:p>
            <a:pPr marL="342900" indent="-342900">
              <a:lnSpc>
                <a:spcPct val="200000"/>
              </a:lnSpc>
              <a:buFont typeface="Arial" panose="020B0604020202020204" pitchFamily="34" charset="0"/>
              <a:buChar char="•"/>
            </a:pPr>
            <a:r>
              <a:rPr lang="en-US" sz="2200" b="1"/>
              <a:t>Infrastructure Needs For Decreased Air Quality</a:t>
            </a:r>
          </a:p>
          <a:p>
            <a:pPr marL="342900" indent="-342900">
              <a:lnSpc>
                <a:spcPct val="200000"/>
              </a:lnSpc>
              <a:buFont typeface="Arial" panose="020B0604020202020204" pitchFamily="34" charset="0"/>
              <a:buChar char="•"/>
            </a:pPr>
            <a:r>
              <a:rPr lang="en-US" sz="2200" b="1"/>
              <a:t>Existing Infrastructure Under Threat</a:t>
            </a:r>
          </a:p>
        </p:txBody>
      </p:sp>
      <p:sp>
        <p:nvSpPr>
          <p:cNvPr id="3" name="TextBox 2">
            <a:extLst>
              <a:ext uri="{FF2B5EF4-FFF2-40B4-BE49-F238E27FC236}">
                <a16:creationId xmlns:a16="http://schemas.microsoft.com/office/drawing/2014/main" id="{A137C788-3E2F-036C-F91E-2269A42B9E19}"/>
              </a:ext>
            </a:extLst>
          </p:cNvPr>
          <p:cNvSpPr txBox="1"/>
          <p:nvPr/>
        </p:nvSpPr>
        <p:spPr>
          <a:xfrm flipH="1">
            <a:off x="402970" y="2897366"/>
            <a:ext cx="6188487" cy="4429546"/>
          </a:xfrm>
          <a:prstGeom prst="rect">
            <a:avLst/>
          </a:prstGeom>
          <a:noFill/>
        </p:spPr>
        <p:txBody>
          <a:bodyPr wrap="square" rtlCol="0">
            <a:spAutoFit/>
          </a:bodyPr>
          <a:lstStyle/>
          <a:p>
            <a:r>
              <a:rPr lang="en-US" sz="2400" b="1" u="sng"/>
              <a:t>Potential Adaptation Actions</a:t>
            </a:r>
          </a:p>
          <a:p>
            <a:pPr marL="342900" indent="-342900">
              <a:lnSpc>
                <a:spcPct val="200000"/>
              </a:lnSpc>
              <a:buFont typeface="Arial" panose="020B0604020202020204" pitchFamily="34" charset="0"/>
              <a:buChar char="•"/>
            </a:pPr>
            <a:r>
              <a:rPr lang="en-US" sz="2200" b="1"/>
              <a:t>Consider Fuels Reduction Management</a:t>
            </a:r>
          </a:p>
          <a:p>
            <a:pPr marL="342900" indent="-342900">
              <a:lnSpc>
                <a:spcPct val="200000"/>
              </a:lnSpc>
              <a:buFont typeface="Arial" panose="020B0604020202020204" pitchFamily="34" charset="0"/>
              <a:buChar char="•"/>
            </a:pPr>
            <a:r>
              <a:rPr lang="en-US" sz="2200" b="1"/>
              <a:t>Establish or Improve Forest Roads</a:t>
            </a:r>
          </a:p>
          <a:p>
            <a:pPr marL="342900" indent="-342900">
              <a:lnSpc>
                <a:spcPct val="200000"/>
              </a:lnSpc>
              <a:buFont typeface="Arial" panose="020B0604020202020204" pitchFamily="34" charset="0"/>
              <a:buChar char="•"/>
            </a:pPr>
            <a:r>
              <a:rPr lang="en-US" sz="2200" b="1"/>
              <a:t>Harvest Equipment Should have Spark Arrestors</a:t>
            </a:r>
          </a:p>
          <a:p>
            <a:pPr marL="342900" indent="-342900">
              <a:lnSpc>
                <a:spcPct val="200000"/>
              </a:lnSpc>
              <a:buFont typeface="Arial" panose="020B0604020202020204" pitchFamily="34" charset="0"/>
              <a:buChar char="•"/>
            </a:pPr>
            <a:r>
              <a:rPr lang="en-US" sz="2200" b="1"/>
              <a:t>Establish Air Quality Monitoring Stations</a:t>
            </a:r>
          </a:p>
          <a:p>
            <a:pPr marL="342900" indent="-342900">
              <a:lnSpc>
                <a:spcPct val="200000"/>
              </a:lnSpc>
              <a:buFont typeface="Arial" panose="020B0604020202020204" pitchFamily="34" charset="0"/>
              <a:buChar char="•"/>
            </a:pPr>
            <a:r>
              <a:rPr lang="en-US" sz="2200" b="1"/>
              <a:t>Air Filters in At-Risk Homes</a:t>
            </a:r>
          </a:p>
          <a:p>
            <a:pPr marL="342900" indent="-342900">
              <a:lnSpc>
                <a:spcPct val="200000"/>
              </a:lnSpc>
              <a:buFont typeface="Arial" panose="020B0604020202020204" pitchFamily="34" charset="0"/>
              <a:buChar char="•"/>
            </a:pPr>
            <a:r>
              <a:rPr lang="en-US" sz="2200" b="1"/>
              <a:t>BMPs in WUI Areas</a:t>
            </a:r>
          </a:p>
        </p:txBody>
      </p:sp>
      <p:sp>
        <p:nvSpPr>
          <p:cNvPr id="4" name="TextBox 3">
            <a:extLst>
              <a:ext uri="{FF2B5EF4-FFF2-40B4-BE49-F238E27FC236}">
                <a16:creationId xmlns:a16="http://schemas.microsoft.com/office/drawing/2014/main" id="{B12267ED-6480-35BE-545F-793F4714CFCC}"/>
              </a:ext>
            </a:extLst>
          </p:cNvPr>
          <p:cNvSpPr txBox="1"/>
          <p:nvPr/>
        </p:nvSpPr>
        <p:spPr>
          <a:xfrm flipH="1">
            <a:off x="402970" y="1691280"/>
            <a:ext cx="5202552" cy="1077218"/>
          </a:xfrm>
          <a:prstGeom prst="rect">
            <a:avLst/>
          </a:prstGeom>
          <a:noFill/>
        </p:spPr>
        <p:txBody>
          <a:bodyPr wrap="square" rtlCol="0">
            <a:spAutoFit/>
          </a:bodyPr>
          <a:lstStyle/>
          <a:p>
            <a:r>
              <a:rPr lang="en-US" sz="2400" b="1" i="1" u="sng"/>
              <a:t>Climate Impact(s) of Concern:</a:t>
            </a:r>
            <a:r>
              <a:rPr lang="en-US" sz="2400" b="1" i="1"/>
              <a:t> </a:t>
            </a:r>
            <a:r>
              <a:rPr lang="en-US" sz="2000" b="1" i="1"/>
              <a:t>Reduced Summer Soil Moisture &amp; Increased Drought Stress, Untimely Flashy/Pulsed Precipitation</a:t>
            </a:r>
          </a:p>
        </p:txBody>
      </p:sp>
      <p:pic>
        <p:nvPicPr>
          <p:cNvPr id="6" name="Picture 5">
            <a:extLst>
              <a:ext uri="{FF2B5EF4-FFF2-40B4-BE49-F238E27FC236}">
                <a16:creationId xmlns:a16="http://schemas.microsoft.com/office/drawing/2014/main" id="{6064A1FA-B0A9-1BF7-C708-A1DC0441CE0D}"/>
              </a:ext>
            </a:extLst>
          </p:cNvPr>
          <p:cNvPicPr>
            <a:picLocks noChangeAspect="1"/>
          </p:cNvPicPr>
          <p:nvPr/>
        </p:nvPicPr>
        <p:blipFill>
          <a:blip r:embed="rId3"/>
          <a:stretch>
            <a:fillRect/>
          </a:stretch>
        </p:blipFill>
        <p:spPr>
          <a:xfrm>
            <a:off x="5358873" y="961321"/>
            <a:ext cx="4276253" cy="2258396"/>
          </a:xfrm>
          <a:prstGeom prst="rect">
            <a:avLst/>
          </a:prstGeom>
          <a:ln>
            <a:solidFill>
              <a:schemeClr val="tx1"/>
            </a:solidFill>
          </a:ln>
        </p:spPr>
      </p:pic>
      <p:pic>
        <p:nvPicPr>
          <p:cNvPr id="8" name="Picture 7">
            <a:extLst>
              <a:ext uri="{FF2B5EF4-FFF2-40B4-BE49-F238E27FC236}">
                <a16:creationId xmlns:a16="http://schemas.microsoft.com/office/drawing/2014/main" id="{0E33878B-5887-F692-2AF3-414A2FAD085B}"/>
              </a:ext>
            </a:extLst>
          </p:cNvPr>
          <p:cNvPicPr>
            <a:picLocks noChangeAspect="1"/>
          </p:cNvPicPr>
          <p:nvPr/>
        </p:nvPicPr>
        <p:blipFill>
          <a:blip r:embed="rId4"/>
          <a:stretch>
            <a:fillRect/>
          </a:stretch>
        </p:blipFill>
        <p:spPr>
          <a:xfrm>
            <a:off x="6503121" y="2854819"/>
            <a:ext cx="4447898" cy="2379649"/>
          </a:xfrm>
          <a:prstGeom prst="rect">
            <a:avLst/>
          </a:prstGeom>
          <a:ln>
            <a:solidFill>
              <a:schemeClr val="tx1"/>
            </a:solidFill>
          </a:ln>
        </p:spPr>
      </p:pic>
      <p:pic>
        <p:nvPicPr>
          <p:cNvPr id="2050" name="Picture 2" descr="Spark arrestor - Wikiwand">
            <a:extLst>
              <a:ext uri="{FF2B5EF4-FFF2-40B4-BE49-F238E27FC236}">
                <a16:creationId xmlns:a16="http://schemas.microsoft.com/office/drawing/2014/main" id="{F884D083-FD93-887B-AA7F-4F363E1453B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809956" y="576530"/>
            <a:ext cx="1979073" cy="209348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3023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grpId="0" nodeType="clickEffect">
                                  <p:stCondLst>
                                    <p:cond delay="0"/>
                                  </p:stCondLst>
                                  <p:childTnLst>
                                    <p:anim calcmode="lin" valueType="num">
                                      <p:cBhvr additive="base">
                                        <p:cTn id="6" dur="500"/>
                                        <p:tgtEl>
                                          <p:spTgt spid="2"/>
                                        </p:tgtEl>
                                        <p:attrNameLst>
                                          <p:attrName>ppt_x</p:attrName>
                                        </p:attrNameLst>
                                      </p:cBhvr>
                                      <p:tavLst>
                                        <p:tav tm="0">
                                          <p:val>
                                            <p:strVal val="ppt_x"/>
                                          </p:val>
                                        </p:tav>
                                        <p:tav tm="100000">
                                          <p:val>
                                            <p:strVal val="ppt_x"/>
                                          </p:val>
                                        </p:tav>
                                      </p:tavLst>
                                    </p:anim>
                                    <p:anim calcmode="lin" valueType="num">
                                      <p:cBhvr additive="base">
                                        <p:cTn id="7" dur="500"/>
                                        <p:tgtEl>
                                          <p:spTgt spid="2"/>
                                        </p:tgtEl>
                                        <p:attrNameLst>
                                          <p:attrName>ppt_y</p:attrName>
                                        </p:attrNameLst>
                                      </p:cBhvr>
                                      <p:tavLst>
                                        <p:tav tm="0">
                                          <p:val>
                                            <p:strVal val="ppt_y"/>
                                          </p:val>
                                        </p:tav>
                                        <p:tav tm="100000">
                                          <p:val>
                                            <p:strVal val="1+ppt_h/2"/>
                                          </p:val>
                                        </p:tav>
                                      </p:tavLst>
                                    </p:anim>
                                    <p:set>
                                      <p:cBhvr>
                                        <p:cTn id="8" dur="1" fill="hold">
                                          <p:stCondLst>
                                            <p:cond delay="499"/>
                                          </p:stCondLst>
                                        </p:cTn>
                                        <p:tgtEl>
                                          <p:spTgt spid="2"/>
                                        </p:tgtEl>
                                        <p:attrNameLst>
                                          <p:attrName>style.visibility</p:attrName>
                                        </p:attrNameLst>
                                      </p:cBhvr>
                                      <p:to>
                                        <p:strVal val="hidden"/>
                                      </p:to>
                                    </p:set>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a:extLst>
              <a:ext uri="{FF2B5EF4-FFF2-40B4-BE49-F238E27FC236}">
                <a16:creationId xmlns:a16="http://schemas.microsoft.com/office/drawing/2014/main" id="{1A1DFEFC-2997-45EF-8BD5-C60322C8F024}"/>
              </a:ext>
            </a:extLst>
          </p:cNvPr>
          <p:cNvSpPr txBox="1"/>
          <p:nvPr/>
        </p:nvSpPr>
        <p:spPr>
          <a:xfrm>
            <a:off x="617574" y="362084"/>
            <a:ext cx="10956851" cy="523220"/>
          </a:xfrm>
          <a:prstGeom prst="rect">
            <a:avLst/>
          </a:prstGeom>
          <a:noFill/>
        </p:spPr>
        <p:txBody>
          <a:bodyPr wrap="square" rtlCol="0">
            <a:spAutoFit/>
          </a:bodyPr>
          <a:lstStyle/>
          <a:p>
            <a:pPr algn="ctr"/>
            <a:r>
              <a:rPr lang="en-US" sz="2800" b="1"/>
              <a:t>Changing Harvest Conditions</a:t>
            </a:r>
          </a:p>
        </p:txBody>
      </p:sp>
      <p:sp>
        <p:nvSpPr>
          <p:cNvPr id="2" name="TextBox 1">
            <a:extLst>
              <a:ext uri="{FF2B5EF4-FFF2-40B4-BE49-F238E27FC236}">
                <a16:creationId xmlns:a16="http://schemas.microsoft.com/office/drawing/2014/main" id="{AB4748ED-EE8E-7AD1-E1CE-8BBBA41A593A}"/>
              </a:ext>
            </a:extLst>
          </p:cNvPr>
          <p:cNvSpPr txBox="1"/>
          <p:nvPr/>
        </p:nvSpPr>
        <p:spPr>
          <a:xfrm flipH="1">
            <a:off x="402970" y="3139967"/>
            <a:ext cx="5997830" cy="1721112"/>
          </a:xfrm>
          <a:prstGeom prst="rect">
            <a:avLst/>
          </a:prstGeom>
          <a:noFill/>
        </p:spPr>
        <p:txBody>
          <a:bodyPr wrap="square" rtlCol="0">
            <a:spAutoFit/>
          </a:bodyPr>
          <a:lstStyle/>
          <a:p>
            <a:r>
              <a:rPr lang="en-US" sz="2400" b="1" u="sng"/>
              <a:t>Impact to Forest Infrastructure:</a:t>
            </a:r>
          </a:p>
          <a:p>
            <a:pPr marL="342900" indent="-342900">
              <a:lnSpc>
                <a:spcPct val="200000"/>
              </a:lnSpc>
              <a:buFont typeface="Arial" panose="020B0604020202020204" pitchFamily="34" charset="0"/>
              <a:buChar char="•"/>
            </a:pPr>
            <a:r>
              <a:rPr lang="en-US" sz="2200" b="1"/>
              <a:t>Harvest Operations May Need to Shut Down</a:t>
            </a:r>
          </a:p>
          <a:p>
            <a:pPr marL="342900" indent="-342900">
              <a:lnSpc>
                <a:spcPct val="200000"/>
              </a:lnSpc>
              <a:buFont typeface="Arial" panose="020B0604020202020204" pitchFamily="34" charset="0"/>
              <a:buChar char="•"/>
            </a:pPr>
            <a:r>
              <a:rPr lang="en-US" sz="2200" b="1"/>
              <a:t>Timing of Harvest May Not Be Feasible</a:t>
            </a:r>
          </a:p>
        </p:txBody>
      </p:sp>
      <p:sp>
        <p:nvSpPr>
          <p:cNvPr id="3" name="TextBox 2">
            <a:extLst>
              <a:ext uri="{FF2B5EF4-FFF2-40B4-BE49-F238E27FC236}">
                <a16:creationId xmlns:a16="http://schemas.microsoft.com/office/drawing/2014/main" id="{DDF5E037-ED23-2493-FDBD-F7834626B6C0}"/>
              </a:ext>
            </a:extLst>
          </p:cNvPr>
          <p:cNvSpPr txBox="1"/>
          <p:nvPr/>
        </p:nvSpPr>
        <p:spPr>
          <a:xfrm flipH="1">
            <a:off x="402970" y="3139967"/>
            <a:ext cx="6188487" cy="3075329"/>
          </a:xfrm>
          <a:prstGeom prst="rect">
            <a:avLst/>
          </a:prstGeom>
          <a:noFill/>
        </p:spPr>
        <p:txBody>
          <a:bodyPr wrap="square" rtlCol="0">
            <a:spAutoFit/>
          </a:bodyPr>
          <a:lstStyle/>
          <a:p>
            <a:r>
              <a:rPr lang="en-US" sz="2400" b="1" u="sng"/>
              <a:t>Potential Adaptation Actions</a:t>
            </a:r>
          </a:p>
          <a:p>
            <a:pPr marL="342900" indent="-342900">
              <a:lnSpc>
                <a:spcPct val="200000"/>
              </a:lnSpc>
              <a:buFont typeface="Arial" panose="020B0604020202020204" pitchFamily="34" charset="0"/>
              <a:buChar char="•"/>
            </a:pPr>
            <a:r>
              <a:rPr lang="en-US" sz="2200" b="1"/>
              <a:t>Consider Alternative Harvest Equipment</a:t>
            </a:r>
          </a:p>
          <a:p>
            <a:pPr marL="342900" indent="-342900">
              <a:lnSpc>
                <a:spcPct val="200000"/>
              </a:lnSpc>
              <a:buFont typeface="Arial" panose="020B0604020202020204" pitchFamily="34" charset="0"/>
              <a:buChar char="•"/>
            </a:pPr>
            <a:r>
              <a:rPr lang="en-US" sz="2200" b="1"/>
              <a:t>Adjust the Timing of Harvest</a:t>
            </a:r>
          </a:p>
          <a:p>
            <a:pPr marL="342900" indent="-342900">
              <a:lnSpc>
                <a:spcPct val="200000"/>
              </a:lnSpc>
              <a:buFont typeface="Arial" panose="020B0604020202020204" pitchFamily="34" charset="0"/>
              <a:buChar char="•"/>
            </a:pPr>
            <a:endParaRPr lang="en-US" sz="2200" b="1"/>
          </a:p>
          <a:p>
            <a:pPr marL="342900" indent="-342900">
              <a:lnSpc>
                <a:spcPct val="200000"/>
              </a:lnSpc>
              <a:buFont typeface="Arial" panose="020B0604020202020204" pitchFamily="34" charset="0"/>
              <a:buChar char="•"/>
            </a:pPr>
            <a:endParaRPr lang="en-US" sz="2200" b="1"/>
          </a:p>
        </p:txBody>
      </p:sp>
      <p:sp>
        <p:nvSpPr>
          <p:cNvPr id="4" name="TextBox 3">
            <a:extLst>
              <a:ext uri="{FF2B5EF4-FFF2-40B4-BE49-F238E27FC236}">
                <a16:creationId xmlns:a16="http://schemas.microsoft.com/office/drawing/2014/main" id="{FDF92119-A864-435E-0489-19F76480FE49}"/>
              </a:ext>
            </a:extLst>
          </p:cNvPr>
          <p:cNvSpPr txBox="1"/>
          <p:nvPr/>
        </p:nvSpPr>
        <p:spPr>
          <a:xfrm flipH="1">
            <a:off x="402970" y="1691280"/>
            <a:ext cx="5202552" cy="1384995"/>
          </a:xfrm>
          <a:prstGeom prst="rect">
            <a:avLst/>
          </a:prstGeom>
          <a:noFill/>
        </p:spPr>
        <p:txBody>
          <a:bodyPr wrap="square" rtlCol="0">
            <a:spAutoFit/>
          </a:bodyPr>
          <a:lstStyle/>
          <a:p>
            <a:r>
              <a:rPr lang="en-US" sz="2400" b="1" i="1" u="sng"/>
              <a:t>Climate Impact(s) of Concern:</a:t>
            </a:r>
            <a:r>
              <a:rPr lang="en-US" sz="2400" b="1" i="1"/>
              <a:t> </a:t>
            </a:r>
            <a:r>
              <a:rPr lang="en-US" sz="2000" b="1" i="1"/>
              <a:t>More Altered Seasonal Changes in Precipitation, Less Snow &amp; Shorter Winter Season, Altered Spring Thaw</a:t>
            </a:r>
          </a:p>
        </p:txBody>
      </p:sp>
      <p:pic>
        <p:nvPicPr>
          <p:cNvPr id="5" name="Picture 4" descr="A dirt road through a forest&#10;&#10;Description automatically generated with low confidence">
            <a:extLst>
              <a:ext uri="{FF2B5EF4-FFF2-40B4-BE49-F238E27FC236}">
                <a16:creationId xmlns:a16="http://schemas.microsoft.com/office/drawing/2014/main" id="{E36FAC8E-BAA0-188A-026E-545A25ECE9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99948" y="1648595"/>
            <a:ext cx="1877434" cy="2503245"/>
          </a:xfrm>
          <a:prstGeom prst="rect">
            <a:avLst/>
          </a:prstGeom>
          <a:ln>
            <a:solidFill>
              <a:schemeClr val="tx1"/>
            </a:solidFill>
          </a:ln>
        </p:spPr>
      </p:pic>
      <p:pic>
        <p:nvPicPr>
          <p:cNvPr id="10" name="Picture 9" descr="A person standing in the woods&#10;&#10;Description automatically generated with low confidence">
            <a:extLst>
              <a:ext uri="{FF2B5EF4-FFF2-40B4-BE49-F238E27FC236}">
                <a16:creationId xmlns:a16="http://schemas.microsoft.com/office/drawing/2014/main" id="{A85B27E8-BEB6-2D7C-802B-52DFC89048E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30417" y="1123101"/>
            <a:ext cx="1530788" cy="2503245"/>
          </a:xfrm>
          <a:prstGeom prst="rect">
            <a:avLst/>
          </a:prstGeom>
          <a:ln>
            <a:solidFill>
              <a:schemeClr val="tx1"/>
            </a:solidFill>
          </a:ln>
        </p:spPr>
      </p:pic>
      <p:pic>
        <p:nvPicPr>
          <p:cNvPr id="11" name="Picture 10">
            <a:extLst>
              <a:ext uri="{FF2B5EF4-FFF2-40B4-BE49-F238E27FC236}">
                <a16:creationId xmlns:a16="http://schemas.microsoft.com/office/drawing/2014/main" id="{808CE706-EBFB-3F59-B997-B338796353DB}"/>
              </a:ext>
            </a:extLst>
          </p:cNvPr>
          <p:cNvPicPr>
            <a:picLocks noChangeAspect="1"/>
          </p:cNvPicPr>
          <p:nvPr/>
        </p:nvPicPr>
        <p:blipFill>
          <a:blip r:embed="rId5"/>
          <a:stretch>
            <a:fillRect/>
          </a:stretch>
        </p:blipFill>
        <p:spPr>
          <a:xfrm>
            <a:off x="4385327" y="4812491"/>
            <a:ext cx="5844560" cy="1484672"/>
          </a:xfrm>
          <a:prstGeom prst="rect">
            <a:avLst/>
          </a:prstGeom>
          <a:solidFill>
            <a:schemeClr val="tx1"/>
          </a:solidFill>
          <a:ln>
            <a:solidFill>
              <a:schemeClr val="tx1"/>
            </a:solidFill>
          </a:ln>
        </p:spPr>
      </p:pic>
      <p:pic>
        <p:nvPicPr>
          <p:cNvPr id="1026" name="Picture 2" descr="Workhorses of the Woods | Biomassmagazine.com">
            <a:extLst>
              <a:ext uri="{FF2B5EF4-FFF2-40B4-BE49-F238E27FC236}">
                <a16:creationId xmlns:a16="http://schemas.microsoft.com/office/drawing/2014/main" id="{358C8A49-B9D6-D935-F7E0-F3BC249C5CEE}"/>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r="12414"/>
          <a:stretch/>
        </p:blipFill>
        <p:spPr bwMode="auto">
          <a:xfrm>
            <a:off x="9516125" y="2144643"/>
            <a:ext cx="2502779" cy="19050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5481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grpId="0" nodeType="clickEffect">
                                  <p:stCondLst>
                                    <p:cond delay="0"/>
                                  </p:stCondLst>
                                  <p:childTnLst>
                                    <p:anim calcmode="lin" valueType="num">
                                      <p:cBhvr additive="base">
                                        <p:cTn id="6" dur="500"/>
                                        <p:tgtEl>
                                          <p:spTgt spid="2"/>
                                        </p:tgtEl>
                                        <p:attrNameLst>
                                          <p:attrName>ppt_x</p:attrName>
                                        </p:attrNameLst>
                                      </p:cBhvr>
                                      <p:tavLst>
                                        <p:tav tm="0">
                                          <p:val>
                                            <p:strVal val="ppt_x"/>
                                          </p:val>
                                        </p:tav>
                                        <p:tav tm="100000">
                                          <p:val>
                                            <p:strVal val="ppt_x"/>
                                          </p:val>
                                        </p:tav>
                                      </p:tavLst>
                                    </p:anim>
                                    <p:anim calcmode="lin" valueType="num">
                                      <p:cBhvr additive="base">
                                        <p:cTn id="7" dur="500"/>
                                        <p:tgtEl>
                                          <p:spTgt spid="2"/>
                                        </p:tgtEl>
                                        <p:attrNameLst>
                                          <p:attrName>ppt_y</p:attrName>
                                        </p:attrNameLst>
                                      </p:cBhvr>
                                      <p:tavLst>
                                        <p:tav tm="0">
                                          <p:val>
                                            <p:strVal val="ppt_y"/>
                                          </p:val>
                                        </p:tav>
                                        <p:tav tm="100000">
                                          <p:val>
                                            <p:strVal val="1+ppt_h/2"/>
                                          </p:val>
                                        </p:tav>
                                      </p:tavLst>
                                    </p:anim>
                                    <p:set>
                                      <p:cBhvr>
                                        <p:cTn id="8" dur="1" fill="hold">
                                          <p:stCondLst>
                                            <p:cond delay="499"/>
                                          </p:stCondLst>
                                        </p:cTn>
                                        <p:tgtEl>
                                          <p:spTgt spid="2"/>
                                        </p:tgtEl>
                                        <p:attrNameLst>
                                          <p:attrName>style.visibility</p:attrName>
                                        </p:attrNameLst>
                                      </p:cBhvr>
                                      <p:to>
                                        <p:strVal val="hidden"/>
                                      </p:to>
                                    </p:set>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a:extLst>
              <a:ext uri="{FF2B5EF4-FFF2-40B4-BE49-F238E27FC236}">
                <a16:creationId xmlns:a16="http://schemas.microsoft.com/office/drawing/2014/main" id="{1A1DFEFC-2997-45EF-8BD5-C60322C8F024}"/>
              </a:ext>
            </a:extLst>
          </p:cNvPr>
          <p:cNvSpPr txBox="1"/>
          <p:nvPr/>
        </p:nvSpPr>
        <p:spPr>
          <a:xfrm>
            <a:off x="617574" y="362084"/>
            <a:ext cx="10956851" cy="523220"/>
          </a:xfrm>
          <a:prstGeom prst="rect">
            <a:avLst/>
          </a:prstGeom>
          <a:noFill/>
        </p:spPr>
        <p:txBody>
          <a:bodyPr wrap="square" rtlCol="0">
            <a:spAutoFit/>
          </a:bodyPr>
          <a:lstStyle/>
          <a:p>
            <a:pPr algn="ctr"/>
            <a:r>
              <a:rPr lang="en-US" sz="2800" b="1"/>
              <a:t>Increased Abundance of Hazard Trees</a:t>
            </a:r>
          </a:p>
        </p:txBody>
      </p:sp>
      <p:sp>
        <p:nvSpPr>
          <p:cNvPr id="2" name="TextBox 1">
            <a:extLst>
              <a:ext uri="{FF2B5EF4-FFF2-40B4-BE49-F238E27FC236}">
                <a16:creationId xmlns:a16="http://schemas.microsoft.com/office/drawing/2014/main" id="{B879DF9B-F126-2F26-DB00-225168D54527}"/>
              </a:ext>
            </a:extLst>
          </p:cNvPr>
          <p:cNvSpPr txBox="1"/>
          <p:nvPr/>
        </p:nvSpPr>
        <p:spPr>
          <a:xfrm flipH="1">
            <a:off x="402968" y="2897366"/>
            <a:ext cx="6371055" cy="3075329"/>
          </a:xfrm>
          <a:prstGeom prst="rect">
            <a:avLst/>
          </a:prstGeom>
          <a:noFill/>
        </p:spPr>
        <p:txBody>
          <a:bodyPr wrap="square" rtlCol="0">
            <a:spAutoFit/>
          </a:bodyPr>
          <a:lstStyle/>
          <a:p>
            <a:r>
              <a:rPr lang="en-US" sz="2400" b="1" u="sng"/>
              <a:t>Impact to Forest Infrastructure:</a:t>
            </a:r>
          </a:p>
          <a:p>
            <a:pPr marL="342900" indent="-342900">
              <a:lnSpc>
                <a:spcPct val="200000"/>
              </a:lnSpc>
              <a:buFont typeface="Arial" panose="020B0604020202020204" pitchFamily="34" charset="0"/>
              <a:buChar char="•"/>
            </a:pPr>
            <a:r>
              <a:rPr lang="en-US" sz="2200" b="1"/>
              <a:t>Dead Standing Timber Creates Hazard Trees</a:t>
            </a:r>
          </a:p>
          <a:p>
            <a:pPr marL="342900" indent="-342900">
              <a:lnSpc>
                <a:spcPct val="200000"/>
              </a:lnSpc>
              <a:buFont typeface="Arial" panose="020B0604020202020204" pitchFamily="34" charset="0"/>
              <a:buChar char="•"/>
            </a:pPr>
            <a:r>
              <a:rPr lang="en-US" sz="2200" b="1"/>
              <a:t>Dead Standing Timber Poses Risk for Wildfire</a:t>
            </a:r>
          </a:p>
          <a:p>
            <a:pPr marL="342900" indent="-342900">
              <a:lnSpc>
                <a:spcPct val="200000"/>
              </a:lnSpc>
              <a:buFont typeface="Arial" panose="020B0604020202020204" pitchFamily="34" charset="0"/>
              <a:buChar char="•"/>
            </a:pPr>
            <a:r>
              <a:rPr lang="en-US" sz="2200" b="1"/>
              <a:t>Downed Trees Can Block Access via Forest Roads</a:t>
            </a:r>
          </a:p>
          <a:p>
            <a:pPr marL="342900" indent="-342900">
              <a:lnSpc>
                <a:spcPct val="200000"/>
              </a:lnSpc>
              <a:buFont typeface="Arial" panose="020B0604020202020204" pitchFamily="34" charset="0"/>
              <a:buChar char="•"/>
            </a:pPr>
            <a:r>
              <a:rPr lang="en-US" sz="2200" b="1"/>
              <a:t>Downed Trees Can Damage Existing Infrastructure</a:t>
            </a:r>
          </a:p>
        </p:txBody>
      </p:sp>
      <p:sp>
        <p:nvSpPr>
          <p:cNvPr id="3" name="TextBox 2">
            <a:extLst>
              <a:ext uri="{FF2B5EF4-FFF2-40B4-BE49-F238E27FC236}">
                <a16:creationId xmlns:a16="http://schemas.microsoft.com/office/drawing/2014/main" id="{3AEEA55C-D93D-5D5E-43BC-D3176B636C6F}"/>
              </a:ext>
            </a:extLst>
          </p:cNvPr>
          <p:cNvSpPr txBox="1"/>
          <p:nvPr/>
        </p:nvSpPr>
        <p:spPr>
          <a:xfrm flipH="1">
            <a:off x="420697" y="2897366"/>
            <a:ext cx="6188487" cy="4429546"/>
          </a:xfrm>
          <a:prstGeom prst="rect">
            <a:avLst/>
          </a:prstGeom>
          <a:noFill/>
        </p:spPr>
        <p:txBody>
          <a:bodyPr wrap="square" rtlCol="0">
            <a:spAutoFit/>
          </a:bodyPr>
          <a:lstStyle/>
          <a:p>
            <a:r>
              <a:rPr lang="en-US" sz="2400" b="1" u="sng" dirty="0"/>
              <a:t>Potential Adaptation Actions</a:t>
            </a:r>
          </a:p>
          <a:p>
            <a:pPr marL="342900" indent="-342900">
              <a:lnSpc>
                <a:spcPct val="200000"/>
              </a:lnSpc>
              <a:buFont typeface="Arial" panose="020B0604020202020204" pitchFamily="34" charset="0"/>
              <a:buChar char="•"/>
            </a:pPr>
            <a:r>
              <a:rPr lang="en-US" sz="2200" b="1" dirty="0"/>
              <a:t>Early Detection of Forest Health Concerns</a:t>
            </a:r>
          </a:p>
          <a:p>
            <a:pPr marL="342900" indent="-342900">
              <a:lnSpc>
                <a:spcPct val="200000"/>
              </a:lnSpc>
              <a:buFont typeface="Arial" panose="020B0604020202020204" pitchFamily="34" charset="0"/>
              <a:buChar char="•"/>
            </a:pPr>
            <a:r>
              <a:rPr lang="en-US" sz="2200" b="1" dirty="0"/>
              <a:t>Integrated Pest Management Programs</a:t>
            </a:r>
          </a:p>
          <a:p>
            <a:pPr marL="342900" indent="-342900">
              <a:lnSpc>
                <a:spcPct val="200000"/>
              </a:lnSpc>
              <a:buFont typeface="Arial" panose="020B0604020202020204" pitchFamily="34" charset="0"/>
              <a:buChar char="•"/>
            </a:pPr>
            <a:endParaRPr lang="en-US" sz="2200" b="1" dirty="0"/>
          </a:p>
          <a:p>
            <a:pPr marL="342900" indent="-342900">
              <a:lnSpc>
                <a:spcPct val="200000"/>
              </a:lnSpc>
              <a:buFont typeface="Arial" panose="020B0604020202020204" pitchFamily="34" charset="0"/>
              <a:buChar char="•"/>
            </a:pPr>
            <a:endParaRPr lang="en-US" sz="2200" b="1" dirty="0"/>
          </a:p>
          <a:p>
            <a:pPr marL="342900" indent="-342900">
              <a:lnSpc>
                <a:spcPct val="200000"/>
              </a:lnSpc>
              <a:buFont typeface="Arial" panose="020B0604020202020204" pitchFamily="34" charset="0"/>
              <a:buChar char="•"/>
            </a:pPr>
            <a:endParaRPr lang="en-US" sz="2200" b="1" dirty="0"/>
          </a:p>
          <a:p>
            <a:pPr marL="342900" indent="-342900">
              <a:lnSpc>
                <a:spcPct val="200000"/>
              </a:lnSpc>
              <a:buFont typeface="Arial" panose="020B0604020202020204" pitchFamily="34" charset="0"/>
              <a:buChar char="•"/>
            </a:pPr>
            <a:endParaRPr lang="en-US" sz="2200" b="1" dirty="0"/>
          </a:p>
        </p:txBody>
      </p:sp>
      <p:sp>
        <p:nvSpPr>
          <p:cNvPr id="4" name="TextBox 3">
            <a:extLst>
              <a:ext uri="{FF2B5EF4-FFF2-40B4-BE49-F238E27FC236}">
                <a16:creationId xmlns:a16="http://schemas.microsoft.com/office/drawing/2014/main" id="{E48EE955-DF01-48C1-E5E5-EC5A329DCF9C}"/>
              </a:ext>
            </a:extLst>
          </p:cNvPr>
          <p:cNvSpPr txBox="1"/>
          <p:nvPr/>
        </p:nvSpPr>
        <p:spPr>
          <a:xfrm flipH="1">
            <a:off x="402970" y="1691280"/>
            <a:ext cx="5202552" cy="1077218"/>
          </a:xfrm>
          <a:prstGeom prst="rect">
            <a:avLst/>
          </a:prstGeom>
          <a:noFill/>
        </p:spPr>
        <p:txBody>
          <a:bodyPr wrap="square" rtlCol="0">
            <a:spAutoFit/>
          </a:bodyPr>
          <a:lstStyle/>
          <a:p>
            <a:r>
              <a:rPr lang="en-US" sz="2400" b="1" i="1" u="sng"/>
              <a:t>Climate Impact(s) of Concern:</a:t>
            </a:r>
            <a:r>
              <a:rPr lang="en-US" sz="2400" b="1" i="1"/>
              <a:t> </a:t>
            </a:r>
            <a:r>
              <a:rPr lang="en-US" sz="2000" b="1" i="1"/>
              <a:t>Increased Insect Pests and Forest Pathogens, Changes in Patterns of Herbivory</a:t>
            </a:r>
          </a:p>
        </p:txBody>
      </p:sp>
      <p:pic>
        <p:nvPicPr>
          <p:cNvPr id="6" name="Picture 5" descr="A group of people around a tree&#10;&#10;Description automatically generated">
            <a:extLst>
              <a:ext uri="{FF2B5EF4-FFF2-40B4-BE49-F238E27FC236}">
                <a16:creationId xmlns:a16="http://schemas.microsoft.com/office/drawing/2014/main" id="{FC342084-786A-4390-FD25-7C26F81B42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6243224" y="1544971"/>
            <a:ext cx="3184792" cy="2123195"/>
          </a:xfrm>
          <a:prstGeom prst="rect">
            <a:avLst/>
          </a:prstGeom>
          <a:ln>
            <a:solidFill>
              <a:schemeClr val="tx1"/>
            </a:solidFill>
          </a:ln>
        </p:spPr>
      </p:pic>
      <p:pic>
        <p:nvPicPr>
          <p:cNvPr id="12" name="Picture 11" descr="A picture containing outdoor, wood, trunk, plant&#10;&#10;Description automatically generated">
            <a:extLst>
              <a:ext uri="{FF2B5EF4-FFF2-40B4-BE49-F238E27FC236}">
                <a16:creationId xmlns:a16="http://schemas.microsoft.com/office/drawing/2014/main" id="{3FB39BBF-2394-C036-6542-E94D4084380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8889780" y="903706"/>
            <a:ext cx="3079826" cy="2309870"/>
          </a:xfrm>
          <a:prstGeom prst="rect">
            <a:avLst/>
          </a:prstGeom>
          <a:ln>
            <a:solidFill>
              <a:schemeClr val="tx1"/>
            </a:solidFill>
          </a:ln>
        </p:spPr>
      </p:pic>
      <p:pic>
        <p:nvPicPr>
          <p:cNvPr id="10" name="Picture 9" descr="A picture containing tree, outdoor, plant, mammal&#10;&#10;Description automatically generated">
            <a:extLst>
              <a:ext uri="{FF2B5EF4-FFF2-40B4-BE49-F238E27FC236}">
                <a16:creationId xmlns:a16="http://schemas.microsoft.com/office/drawing/2014/main" id="{0A32BD72-57CB-8412-1144-FAAEA42CE1A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00457" y="3050789"/>
            <a:ext cx="2309869" cy="3079825"/>
          </a:xfrm>
          <a:prstGeom prst="rect">
            <a:avLst/>
          </a:prstGeom>
          <a:ln>
            <a:solidFill>
              <a:schemeClr val="tx1"/>
            </a:solidFill>
          </a:ln>
        </p:spPr>
      </p:pic>
    </p:spTree>
    <p:extLst>
      <p:ext uri="{BB962C8B-B14F-4D97-AF65-F5344CB8AC3E}">
        <p14:creationId xmlns:p14="http://schemas.microsoft.com/office/powerpoint/2010/main" val="1159844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grpId="0" nodeType="clickEffect">
                                  <p:stCondLst>
                                    <p:cond delay="0"/>
                                  </p:stCondLst>
                                  <p:childTnLst>
                                    <p:anim calcmode="lin" valueType="num">
                                      <p:cBhvr additive="base">
                                        <p:cTn id="6" dur="500"/>
                                        <p:tgtEl>
                                          <p:spTgt spid="2"/>
                                        </p:tgtEl>
                                        <p:attrNameLst>
                                          <p:attrName>ppt_x</p:attrName>
                                        </p:attrNameLst>
                                      </p:cBhvr>
                                      <p:tavLst>
                                        <p:tav tm="0">
                                          <p:val>
                                            <p:strVal val="ppt_x"/>
                                          </p:val>
                                        </p:tav>
                                        <p:tav tm="100000">
                                          <p:val>
                                            <p:strVal val="ppt_x"/>
                                          </p:val>
                                        </p:tav>
                                      </p:tavLst>
                                    </p:anim>
                                    <p:anim calcmode="lin" valueType="num">
                                      <p:cBhvr additive="base">
                                        <p:cTn id="7" dur="500"/>
                                        <p:tgtEl>
                                          <p:spTgt spid="2"/>
                                        </p:tgtEl>
                                        <p:attrNameLst>
                                          <p:attrName>ppt_y</p:attrName>
                                        </p:attrNameLst>
                                      </p:cBhvr>
                                      <p:tavLst>
                                        <p:tav tm="0">
                                          <p:val>
                                            <p:strVal val="ppt_y"/>
                                          </p:val>
                                        </p:tav>
                                        <p:tav tm="100000">
                                          <p:val>
                                            <p:strVal val="1+ppt_h/2"/>
                                          </p:val>
                                        </p:tav>
                                      </p:tavLst>
                                    </p:anim>
                                    <p:set>
                                      <p:cBhvr>
                                        <p:cTn id="8" dur="1" fill="hold">
                                          <p:stCondLst>
                                            <p:cond delay="499"/>
                                          </p:stCondLst>
                                        </p:cTn>
                                        <p:tgtEl>
                                          <p:spTgt spid="2"/>
                                        </p:tgtEl>
                                        <p:attrNameLst>
                                          <p:attrName>style.visibility</p:attrName>
                                        </p:attrNameLst>
                                      </p:cBhvr>
                                      <p:to>
                                        <p:strVal val="hidden"/>
                                      </p:to>
                                    </p:set>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a:extLst>
              <a:ext uri="{FF2B5EF4-FFF2-40B4-BE49-F238E27FC236}">
                <a16:creationId xmlns:a16="http://schemas.microsoft.com/office/drawing/2014/main" id="{1A1DFEFC-2997-45EF-8BD5-C60322C8F024}"/>
              </a:ext>
            </a:extLst>
          </p:cNvPr>
          <p:cNvSpPr txBox="1"/>
          <p:nvPr/>
        </p:nvSpPr>
        <p:spPr>
          <a:xfrm>
            <a:off x="617574" y="362084"/>
            <a:ext cx="10956851" cy="1200329"/>
          </a:xfrm>
          <a:prstGeom prst="rect">
            <a:avLst/>
          </a:prstGeom>
          <a:noFill/>
        </p:spPr>
        <p:txBody>
          <a:bodyPr wrap="square" lIns="91440" tIns="45720" rIns="91440" bIns="45720" rtlCol="0" anchor="t">
            <a:spAutoFit/>
          </a:bodyPr>
          <a:lstStyle/>
          <a:p>
            <a:pPr algn="ctr"/>
            <a:r>
              <a:rPr lang="en-US" sz="3600" b="1" dirty="0">
                <a:cs typeface="Calibri"/>
              </a:rPr>
              <a:t>Adaptation Tools and Resources in </a:t>
            </a:r>
            <a:endParaRPr lang="en-US" dirty="0"/>
          </a:p>
          <a:p>
            <a:pPr algn="ctr"/>
            <a:r>
              <a:rPr lang="en-US" sz="3600" b="1" dirty="0">
                <a:cs typeface="Calibri"/>
              </a:rPr>
              <a:t>Infrastructure Planning </a:t>
            </a:r>
            <a:endParaRPr lang="en-US"/>
          </a:p>
        </p:txBody>
      </p:sp>
      <p:sp>
        <p:nvSpPr>
          <p:cNvPr id="2" name="TextBox 1">
            <a:extLst>
              <a:ext uri="{FF2B5EF4-FFF2-40B4-BE49-F238E27FC236}">
                <a16:creationId xmlns:a16="http://schemas.microsoft.com/office/drawing/2014/main" id="{C1E1EBC3-DEEC-2651-1AF7-298AB049FE76}"/>
              </a:ext>
            </a:extLst>
          </p:cNvPr>
          <p:cNvSpPr txBox="1"/>
          <p:nvPr/>
        </p:nvSpPr>
        <p:spPr>
          <a:xfrm>
            <a:off x="857249" y="1762124"/>
            <a:ext cx="10049434" cy="440120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000" dirty="0">
                <a:cs typeface="Calibri"/>
              </a:rPr>
              <a:t>USET-OERM Climate Change Page – Climate Change Tools and Resources</a:t>
            </a:r>
          </a:p>
          <a:p>
            <a:r>
              <a:rPr lang="en-US" sz="2000" dirty="0">
                <a:cs typeface="Calibri"/>
              </a:rPr>
              <a:t>    </a:t>
            </a:r>
            <a:r>
              <a:rPr lang="en-US" sz="2000" dirty="0">
                <a:ea typeface="+mn-lt"/>
                <a:cs typeface="+mn-lt"/>
                <a:hlinkClick r:id="rId3"/>
              </a:rPr>
              <a:t>https://www.usetinc.org/departments/oerm/climate-change/</a:t>
            </a:r>
            <a:endParaRPr lang="en-US" sz="2000" dirty="0">
              <a:cs typeface="Calibri"/>
            </a:endParaRPr>
          </a:p>
          <a:p>
            <a:pPr marL="285750" indent="-285750">
              <a:buFont typeface="Arial"/>
              <a:buChar char="•"/>
            </a:pPr>
            <a:endParaRPr lang="en-US" sz="2000" dirty="0">
              <a:cs typeface="Calibri"/>
            </a:endParaRPr>
          </a:p>
          <a:p>
            <a:pPr marL="285750" indent="-285750">
              <a:buFont typeface="Arial"/>
              <a:buChar char="•"/>
            </a:pPr>
            <a:r>
              <a:rPr lang="en-US" sz="2000" dirty="0">
                <a:cs typeface="Calibri"/>
              </a:rPr>
              <a:t>NOAA Sea Level Rise Viewer</a:t>
            </a:r>
          </a:p>
          <a:p>
            <a:r>
              <a:rPr lang="en-US" sz="2000" dirty="0">
                <a:cs typeface="Calibri"/>
              </a:rPr>
              <a:t>    </a:t>
            </a:r>
            <a:r>
              <a:rPr lang="en-US" sz="2000" dirty="0">
                <a:cs typeface="Calibri"/>
                <a:hlinkClick r:id="rId4"/>
              </a:rPr>
              <a:t>https</a:t>
            </a:r>
            <a:r>
              <a:rPr lang="en-US" sz="2000" dirty="0">
                <a:ea typeface="+mn-lt"/>
                <a:cs typeface="+mn-lt"/>
                <a:hlinkClick r:id="rId4"/>
              </a:rPr>
              <a:t>://coast.noaa.gov/slr/</a:t>
            </a:r>
            <a:endParaRPr lang="en-US" sz="2000" dirty="0">
              <a:cs typeface="Calibri"/>
            </a:endParaRPr>
          </a:p>
          <a:p>
            <a:pPr marL="285750" indent="-285750">
              <a:buFont typeface="Arial"/>
              <a:buChar char="•"/>
            </a:pPr>
            <a:endParaRPr lang="en-US" sz="2000" dirty="0">
              <a:cs typeface="Calibri"/>
            </a:endParaRPr>
          </a:p>
          <a:p>
            <a:pPr marL="285750" indent="-285750">
              <a:buFont typeface="Arial"/>
              <a:buChar char="•"/>
            </a:pPr>
            <a:r>
              <a:rPr lang="en-US" sz="2000" dirty="0">
                <a:cs typeface="Calibri"/>
              </a:rPr>
              <a:t>Tribal Climate Adaptation Guidebook</a:t>
            </a:r>
          </a:p>
          <a:p>
            <a:r>
              <a:rPr lang="en-US" sz="2000" dirty="0">
                <a:cs typeface="Calibri"/>
              </a:rPr>
              <a:t> </a:t>
            </a:r>
            <a:r>
              <a:rPr lang="en-US" sz="2000" dirty="0">
                <a:ea typeface="+mn-lt"/>
                <a:cs typeface="+mn-lt"/>
              </a:rPr>
              <a:t>   </a:t>
            </a:r>
            <a:r>
              <a:rPr lang="en-US" sz="2000" dirty="0">
                <a:ea typeface="+mn-lt"/>
                <a:cs typeface="+mn-lt"/>
                <a:hlinkClick r:id="rId5"/>
              </a:rPr>
              <a:t>https://pnwcirc.org/sites/pnwcirc.org/files/tribal_climate_adaptation_guidebook.pdf</a:t>
            </a:r>
            <a:endParaRPr lang="en-US" sz="2000" dirty="0">
              <a:cs typeface="Calibri"/>
            </a:endParaRPr>
          </a:p>
          <a:p>
            <a:endParaRPr lang="en-US" sz="2000" dirty="0">
              <a:cs typeface="Calibri"/>
            </a:endParaRPr>
          </a:p>
          <a:p>
            <a:pPr marL="285750" indent="-285750">
              <a:buFont typeface="Arial"/>
              <a:buChar char="•"/>
            </a:pPr>
            <a:r>
              <a:rPr lang="en-US" sz="2000" dirty="0">
                <a:cs typeface="Calibri"/>
              </a:rPr>
              <a:t>BIA Branch of Tribal Climate</a:t>
            </a:r>
            <a:r>
              <a:rPr lang="en-US" sz="2000" dirty="0">
                <a:ea typeface="+mn-lt"/>
                <a:cs typeface="+mn-lt"/>
              </a:rPr>
              <a:t> Resilience</a:t>
            </a:r>
          </a:p>
          <a:p>
            <a:r>
              <a:rPr lang="en-US" sz="2000" dirty="0">
                <a:cs typeface="Calibri"/>
              </a:rPr>
              <a:t>    </a:t>
            </a:r>
            <a:r>
              <a:rPr lang="en-US" sz="2000" dirty="0">
                <a:solidFill>
                  <a:srgbClr val="0563C1"/>
                </a:solidFill>
                <a:cs typeface="Calibri"/>
                <a:hlinkClick r:id="rId6"/>
              </a:rPr>
              <a:t>https://www.bia.gov/bia/ots/tcr</a:t>
            </a:r>
            <a:endParaRPr lang="en-US" sz="2000" dirty="0">
              <a:solidFill>
                <a:srgbClr val="0563C1"/>
              </a:solidFill>
              <a:cs typeface="Calibri"/>
            </a:endParaRPr>
          </a:p>
          <a:p>
            <a:endParaRPr lang="en-US" sz="2000" dirty="0">
              <a:solidFill>
                <a:srgbClr val="0563C1"/>
              </a:solidFill>
              <a:cs typeface="Calibri"/>
            </a:endParaRPr>
          </a:p>
          <a:p>
            <a:pPr marL="285750" indent="-285750">
              <a:buFont typeface="Arial"/>
              <a:buChar char="•"/>
            </a:pPr>
            <a:r>
              <a:rPr lang="en-US" sz="2000" dirty="0">
                <a:ea typeface="+mn-lt"/>
                <a:cs typeface="Calibri"/>
              </a:rPr>
              <a:t>ITEP Tribes and Climate Change Program</a:t>
            </a:r>
            <a:endParaRPr lang="en-US" sz="2000" dirty="0">
              <a:ea typeface="+mn-lt"/>
              <a:cs typeface="+mn-lt"/>
            </a:endParaRPr>
          </a:p>
          <a:p>
            <a:r>
              <a:rPr lang="en-US" sz="2000" dirty="0">
                <a:cs typeface="Calibri"/>
              </a:rPr>
              <a:t>    </a:t>
            </a:r>
            <a:r>
              <a:rPr lang="en-US" sz="2000" dirty="0">
                <a:solidFill>
                  <a:srgbClr val="0563C1"/>
                </a:solidFill>
                <a:cs typeface="Calibri"/>
                <a:hlinkClick r:id="rId7"/>
              </a:rPr>
              <a:t>http://www7.nau.edu/itep/main/tcc/</a:t>
            </a:r>
            <a:endParaRPr lang="en-US" sz="2000" dirty="0">
              <a:cs typeface="Calibri"/>
            </a:endParaRPr>
          </a:p>
        </p:txBody>
      </p:sp>
      <p:grpSp>
        <p:nvGrpSpPr>
          <p:cNvPr id="7" name="Group 6">
            <a:extLst>
              <a:ext uri="{FF2B5EF4-FFF2-40B4-BE49-F238E27FC236}">
                <a16:creationId xmlns:a16="http://schemas.microsoft.com/office/drawing/2014/main" id="{1B39B480-001A-4762-BE81-0D1B63BEE11C}"/>
              </a:ext>
            </a:extLst>
          </p:cNvPr>
          <p:cNvGrpSpPr/>
          <p:nvPr/>
        </p:nvGrpSpPr>
        <p:grpSpPr>
          <a:xfrm>
            <a:off x="9162815" y="1166519"/>
            <a:ext cx="2743200" cy="2690517"/>
            <a:chOff x="8852370" y="2492963"/>
            <a:chExt cx="2743200" cy="2690517"/>
          </a:xfrm>
        </p:grpSpPr>
        <p:pic>
          <p:nvPicPr>
            <p:cNvPr id="4" name="Picture 3" descr="Qr code&#10;&#10;Description automatically generated">
              <a:extLst>
                <a:ext uri="{FF2B5EF4-FFF2-40B4-BE49-F238E27FC236}">
                  <a16:creationId xmlns:a16="http://schemas.microsoft.com/office/drawing/2014/main" id="{465268ED-CA21-EDEF-EF4D-CB17212BD605}"/>
                </a:ext>
              </a:extLst>
            </p:cNvPr>
            <p:cNvPicPr>
              <a:picLocks noChangeAspect="1"/>
            </p:cNvPicPr>
            <p:nvPr/>
          </p:nvPicPr>
          <p:blipFill>
            <a:blip r:embed="rId8"/>
            <a:stretch>
              <a:fillRect/>
            </a:stretch>
          </p:blipFill>
          <p:spPr>
            <a:xfrm>
              <a:off x="9147373" y="2586853"/>
              <a:ext cx="2178755" cy="1981200"/>
            </a:xfrm>
            <a:prstGeom prst="rect">
              <a:avLst/>
            </a:prstGeom>
          </p:spPr>
        </p:pic>
        <p:sp>
          <p:nvSpPr>
            <p:cNvPr id="5" name="Rectangle 4">
              <a:extLst>
                <a:ext uri="{FF2B5EF4-FFF2-40B4-BE49-F238E27FC236}">
                  <a16:creationId xmlns:a16="http://schemas.microsoft.com/office/drawing/2014/main" id="{680FC637-B327-9AF8-D6CC-D57C49BDC866}"/>
                </a:ext>
              </a:extLst>
            </p:cNvPr>
            <p:cNvSpPr/>
            <p:nvPr/>
          </p:nvSpPr>
          <p:spPr>
            <a:xfrm>
              <a:off x="9040519" y="2492963"/>
              <a:ext cx="2370665" cy="2690517"/>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0BE70BEC-ADC1-2060-7E5B-1DCC08D1CD31}"/>
                </a:ext>
              </a:extLst>
            </p:cNvPr>
            <p:cNvSpPr txBox="1"/>
            <p:nvPr/>
          </p:nvSpPr>
          <p:spPr>
            <a:xfrm>
              <a:off x="8852370" y="4534370"/>
              <a:ext cx="27432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cs typeface="Calibri"/>
                </a:rPr>
                <a:t>Scan to Access the USET </a:t>
              </a:r>
              <a:r>
                <a:rPr lang="en-US">
                  <a:cs typeface="Calibri"/>
                </a:rPr>
                <a:t>Climate Webpage</a:t>
              </a:r>
            </a:p>
          </p:txBody>
        </p:sp>
      </p:grpSp>
    </p:spTree>
    <p:extLst>
      <p:ext uri="{BB962C8B-B14F-4D97-AF65-F5344CB8AC3E}">
        <p14:creationId xmlns:p14="http://schemas.microsoft.com/office/powerpoint/2010/main" val="2667915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a:extLst>
              <a:ext uri="{FF2B5EF4-FFF2-40B4-BE49-F238E27FC236}">
                <a16:creationId xmlns:a16="http://schemas.microsoft.com/office/drawing/2014/main" id="{1A1DFEFC-2997-45EF-8BD5-C60322C8F024}"/>
              </a:ext>
            </a:extLst>
          </p:cNvPr>
          <p:cNvSpPr txBox="1"/>
          <p:nvPr/>
        </p:nvSpPr>
        <p:spPr>
          <a:xfrm>
            <a:off x="617574" y="362084"/>
            <a:ext cx="10956851" cy="646331"/>
          </a:xfrm>
          <a:prstGeom prst="rect">
            <a:avLst/>
          </a:prstGeom>
          <a:noFill/>
        </p:spPr>
        <p:txBody>
          <a:bodyPr wrap="square" lIns="91440" tIns="45720" rIns="91440" bIns="45720" rtlCol="0" anchor="t">
            <a:spAutoFit/>
          </a:bodyPr>
          <a:lstStyle/>
          <a:p>
            <a:pPr algn="ctr"/>
            <a:r>
              <a:rPr lang="en-US" sz="3600" b="1" dirty="0">
                <a:cs typeface="Calibri" panose="020F0502020204030204"/>
              </a:rPr>
              <a:t>Funding Opportunities </a:t>
            </a:r>
            <a:endParaRPr lang="en-US" dirty="0">
              <a:cs typeface="Calibri" panose="020F0502020204030204"/>
            </a:endParaRPr>
          </a:p>
        </p:txBody>
      </p:sp>
      <p:sp>
        <p:nvSpPr>
          <p:cNvPr id="2" name="TextBox 1">
            <a:extLst>
              <a:ext uri="{FF2B5EF4-FFF2-40B4-BE49-F238E27FC236}">
                <a16:creationId xmlns:a16="http://schemas.microsoft.com/office/drawing/2014/main" id="{C1E1EBC3-DEEC-2651-1AF7-298AB049FE76}"/>
              </a:ext>
            </a:extLst>
          </p:cNvPr>
          <p:cNvSpPr txBox="1"/>
          <p:nvPr/>
        </p:nvSpPr>
        <p:spPr>
          <a:xfrm>
            <a:off x="857249" y="1072962"/>
            <a:ext cx="10049434" cy="529375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400" dirty="0">
                <a:cs typeface="Calibri"/>
              </a:rPr>
              <a:t>BIA Branch of Tribal Climate</a:t>
            </a:r>
            <a:r>
              <a:rPr lang="en-US" sz="2400" dirty="0">
                <a:ea typeface="+mn-lt"/>
                <a:cs typeface="+mn-lt"/>
              </a:rPr>
              <a:t> Resilience - $45+ million funded in 2022</a:t>
            </a:r>
            <a:endParaRPr lang="en-US" dirty="0">
              <a:ea typeface="+mn-lt"/>
              <a:cs typeface="+mn-lt"/>
            </a:endParaRPr>
          </a:p>
          <a:p>
            <a:r>
              <a:rPr lang="en-US" sz="2400" dirty="0">
                <a:cs typeface="Calibri"/>
              </a:rPr>
              <a:t>    (RFP not released yet for 2023, but soon coming)</a:t>
            </a:r>
          </a:p>
          <a:p>
            <a:endParaRPr lang="en-US" sz="2400" dirty="0">
              <a:solidFill>
                <a:srgbClr val="000000"/>
              </a:solidFill>
              <a:ea typeface="+mn-lt"/>
              <a:cs typeface="+mn-lt"/>
            </a:endParaRPr>
          </a:p>
          <a:p>
            <a:r>
              <a:rPr lang="en-US" sz="1400" b="1" dirty="0">
                <a:solidFill>
                  <a:srgbClr val="1B1B1B"/>
                </a:solidFill>
                <a:ea typeface="+mn-lt"/>
                <a:cs typeface="+mn-lt"/>
              </a:rPr>
              <a:t>Climate Adaptation</a:t>
            </a:r>
            <a:endParaRPr lang="en-US" sz="1400" dirty="0">
              <a:cs typeface="Calibri"/>
            </a:endParaRPr>
          </a:p>
          <a:p>
            <a:pPr marL="285750" indent="-285750">
              <a:buFont typeface="Arial"/>
              <a:buChar char="•"/>
            </a:pPr>
            <a:r>
              <a:rPr lang="en-US" sz="1400" dirty="0">
                <a:solidFill>
                  <a:srgbClr val="1B1B1B"/>
                </a:solidFill>
                <a:ea typeface="+mn-lt"/>
                <a:cs typeface="+mn-lt"/>
              </a:rPr>
              <a:t>Category 1.  Trainings and Workshops (maximum request: $150,000)</a:t>
            </a:r>
            <a:endParaRPr lang="en-US" sz="1400" dirty="0">
              <a:cs typeface="Calibri"/>
            </a:endParaRPr>
          </a:p>
          <a:p>
            <a:pPr marL="285750" indent="-285750">
              <a:buFont typeface="Arial"/>
              <a:buChar char="•"/>
            </a:pPr>
            <a:r>
              <a:rPr lang="en-US" sz="1400" b="1" dirty="0">
                <a:solidFill>
                  <a:srgbClr val="1B1B1B"/>
                </a:solidFill>
                <a:highlight>
                  <a:srgbClr val="FFFF00"/>
                </a:highlight>
                <a:ea typeface="+mn-lt"/>
                <a:cs typeface="+mn-lt"/>
              </a:rPr>
              <a:t>Category 2.  Adaptation Planning (maximum request: $250,000)</a:t>
            </a:r>
            <a:endParaRPr lang="en-US" sz="1400" b="1" dirty="0">
              <a:highlight>
                <a:srgbClr val="FFFF00"/>
              </a:highlight>
              <a:cs typeface="Calibri"/>
            </a:endParaRPr>
          </a:p>
          <a:p>
            <a:pPr marL="285750" indent="-285750">
              <a:buFont typeface="Arial"/>
              <a:buChar char="•"/>
            </a:pPr>
            <a:r>
              <a:rPr lang="en-US" sz="1400" dirty="0">
                <a:solidFill>
                  <a:srgbClr val="1B1B1B"/>
                </a:solidFill>
                <a:ea typeface="+mn-lt"/>
                <a:cs typeface="+mn-lt"/>
              </a:rPr>
              <a:t>Category 3.  Travel Support for Adaptation Planning (maximum request: $15,000)</a:t>
            </a:r>
            <a:endParaRPr lang="en-US" sz="1400" dirty="0">
              <a:cs typeface="Calibri"/>
            </a:endParaRPr>
          </a:p>
          <a:p>
            <a:pPr marL="285750" indent="-285750">
              <a:buFont typeface="Arial"/>
              <a:buChar char="•"/>
            </a:pPr>
            <a:r>
              <a:rPr lang="en-US" sz="1400" b="1" dirty="0">
                <a:solidFill>
                  <a:srgbClr val="1B1B1B"/>
                </a:solidFill>
                <a:highlight>
                  <a:srgbClr val="FFFF00"/>
                </a:highlight>
                <a:ea typeface="+mn-lt"/>
                <a:cs typeface="+mn-lt"/>
              </a:rPr>
              <a:t>Category 6. Capacity Building for Scoping Efforts (maximum request: $65,000)</a:t>
            </a:r>
            <a:endParaRPr lang="en-US" sz="1400" b="1" dirty="0">
              <a:highlight>
                <a:srgbClr val="FFFF00"/>
              </a:highlight>
              <a:cs typeface="Calibri"/>
            </a:endParaRPr>
          </a:p>
          <a:p>
            <a:pPr marL="285750" indent="-285750">
              <a:buFont typeface="Arial"/>
              <a:buChar char="•"/>
            </a:pPr>
            <a:r>
              <a:rPr lang="en-US" sz="1400" b="1" dirty="0">
                <a:solidFill>
                  <a:srgbClr val="1B1B1B"/>
                </a:solidFill>
                <a:highlight>
                  <a:srgbClr val="FFFF00"/>
                </a:highlight>
                <a:ea typeface="+mn-lt"/>
                <a:cs typeface="+mn-lt"/>
              </a:rPr>
              <a:t>Category 10. Implementation of Climate Adaptation Strategies (maximum request: $2,000,000)</a:t>
            </a:r>
            <a:endParaRPr lang="en-US" sz="1400" b="1" dirty="0">
              <a:highlight>
                <a:srgbClr val="FFFF00"/>
              </a:highlight>
              <a:cs typeface="Calibri"/>
            </a:endParaRPr>
          </a:p>
          <a:p>
            <a:pPr marL="285750" indent="-285750">
              <a:buFont typeface="Arial"/>
              <a:buChar char="•"/>
            </a:pPr>
            <a:r>
              <a:rPr lang="en-US" sz="1400" dirty="0">
                <a:solidFill>
                  <a:srgbClr val="1B1B1B"/>
                </a:solidFill>
                <a:ea typeface="+mn-lt"/>
                <a:cs typeface="+mn-lt"/>
              </a:rPr>
              <a:t>Category 13. International ITEK Virtual Exchange (maximum request: $10,000)</a:t>
            </a:r>
            <a:endParaRPr lang="en-US" sz="1400" dirty="0">
              <a:cs typeface="Calibri"/>
            </a:endParaRPr>
          </a:p>
          <a:p>
            <a:r>
              <a:rPr lang="en-US" sz="1400" b="1" dirty="0">
                <a:solidFill>
                  <a:srgbClr val="1B1B1B"/>
                </a:solidFill>
                <a:ea typeface="+mn-lt"/>
                <a:cs typeface="+mn-lt"/>
              </a:rPr>
              <a:t>Ocean and Coastal Management</a:t>
            </a:r>
            <a:endParaRPr lang="en-US" sz="1400" dirty="0">
              <a:cs typeface="Calibri"/>
            </a:endParaRPr>
          </a:p>
          <a:p>
            <a:pPr marL="285750" indent="-285750">
              <a:buFont typeface="Arial"/>
              <a:buChar char="•"/>
            </a:pPr>
            <a:r>
              <a:rPr lang="en-US" sz="1400" b="1" dirty="0">
                <a:solidFill>
                  <a:srgbClr val="1B1B1B"/>
                </a:solidFill>
                <a:highlight>
                  <a:srgbClr val="FFFF00"/>
                </a:highlight>
                <a:ea typeface="+mn-lt"/>
                <a:cs typeface="+mn-lt"/>
              </a:rPr>
              <a:t>Category 4.  Ocean and Coastal Management Planning (maximum request: $150,000)</a:t>
            </a:r>
            <a:endParaRPr lang="en-US" sz="1400" b="1" dirty="0">
              <a:highlight>
                <a:srgbClr val="FFFF00"/>
              </a:highlight>
              <a:cs typeface="Calibri"/>
            </a:endParaRPr>
          </a:p>
          <a:p>
            <a:pPr marL="285750" indent="-285750">
              <a:buFont typeface="Arial"/>
              <a:buChar char="•"/>
            </a:pPr>
            <a:r>
              <a:rPr lang="en-US" sz="1400" dirty="0">
                <a:solidFill>
                  <a:srgbClr val="1B1B1B"/>
                </a:solidFill>
                <a:ea typeface="+mn-lt"/>
                <a:cs typeface="+mn-lt"/>
              </a:rPr>
              <a:t>Category 5.  Travel Support for Ocean and Coastal Management (maximum request: $15,000)</a:t>
            </a:r>
            <a:endParaRPr lang="en-US" sz="1400" dirty="0">
              <a:cs typeface="Calibri"/>
            </a:endParaRPr>
          </a:p>
          <a:p>
            <a:r>
              <a:rPr lang="en-US" sz="1400" b="1" dirty="0">
                <a:solidFill>
                  <a:srgbClr val="1B1B1B"/>
                </a:solidFill>
                <a:ea typeface="+mn-lt"/>
                <a:cs typeface="+mn-lt"/>
              </a:rPr>
              <a:t>Relocation, Managed Retreat, or Protect-in-Place</a:t>
            </a:r>
            <a:endParaRPr lang="en-US" sz="1400" dirty="0">
              <a:cs typeface="Calibri"/>
            </a:endParaRPr>
          </a:p>
          <a:p>
            <a:pPr marL="285750" indent="-285750">
              <a:buFont typeface="Arial"/>
              <a:buChar char="•"/>
            </a:pPr>
            <a:r>
              <a:rPr lang="en-US" sz="1400" b="1" dirty="0">
                <a:solidFill>
                  <a:srgbClr val="1B1B1B"/>
                </a:solidFill>
                <a:highlight>
                  <a:srgbClr val="FFFF00"/>
                </a:highlight>
                <a:ea typeface="+mn-lt"/>
                <a:cs typeface="+mn-lt"/>
              </a:rPr>
              <a:t>Category 7. Relocation, Managed Retreat, or Protect-in-Place Planning (maximum request: $300,000)</a:t>
            </a:r>
            <a:endParaRPr lang="en-US" sz="1400" b="1" dirty="0">
              <a:highlight>
                <a:srgbClr val="FFFF00"/>
              </a:highlight>
              <a:cs typeface="Calibri"/>
            </a:endParaRPr>
          </a:p>
          <a:p>
            <a:pPr marL="285750" indent="-285750">
              <a:buFont typeface="Arial"/>
              <a:buChar char="•"/>
            </a:pPr>
            <a:r>
              <a:rPr lang="en-US" sz="1400" b="1" dirty="0">
                <a:solidFill>
                  <a:srgbClr val="1B1B1B"/>
                </a:solidFill>
                <a:highlight>
                  <a:srgbClr val="FFFF00"/>
                </a:highlight>
                <a:ea typeface="+mn-lt"/>
                <a:cs typeface="+mn-lt"/>
              </a:rPr>
              <a:t>Category 11. Implementation of Community Relocation, Managed Retreat, or Protect-in-Place Actions (maximum request: $3,000,000)</a:t>
            </a:r>
            <a:endParaRPr lang="en-US" sz="1400" b="1" dirty="0">
              <a:highlight>
                <a:srgbClr val="FFFF00"/>
              </a:highlight>
              <a:cs typeface="Calibri"/>
            </a:endParaRPr>
          </a:p>
          <a:p>
            <a:pPr marL="285750" indent="-285750">
              <a:buFont typeface="Arial"/>
              <a:buChar char="•"/>
            </a:pPr>
            <a:r>
              <a:rPr lang="en-US" sz="1400" b="1" dirty="0">
                <a:solidFill>
                  <a:srgbClr val="1B1B1B"/>
                </a:solidFill>
                <a:highlight>
                  <a:srgbClr val="FFFF00"/>
                </a:highlight>
                <a:ea typeface="+mn-lt"/>
                <a:cs typeface="+mn-lt"/>
              </a:rPr>
              <a:t>Category 12. Relocation, Managed Retreat, or Protect-in-Place (RMP) Coordinator (maximum request: $150,000 per year for up to three years)</a:t>
            </a:r>
            <a:endParaRPr lang="en-US" sz="1400" b="1" dirty="0">
              <a:highlight>
                <a:srgbClr val="FFFF00"/>
              </a:highlight>
              <a:cs typeface="Calibri"/>
            </a:endParaRPr>
          </a:p>
          <a:p>
            <a:r>
              <a:rPr lang="en-US" sz="1400" b="1" dirty="0">
                <a:solidFill>
                  <a:srgbClr val="1B1B1B"/>
                </a:solidFill>
                <a:ea typeface="+mn-lt"/>
                <a:cs typeface="+mn-lt"/>
              </a:rPr>
              <a:t>Internships and Youth Engagement</a:t>
            </a:r>
            <a:endParaRPr lang="en-US" sz="1400" dirty="0">
              <a:cs typeface="Calibri"/>
            </a:endParaRPr>
          </a:p>
          <a:p>
            <a:pPr marL="285750" indent="-285750">
              <a:buFont typeface="Arial"/>
              <a:buChar char="•"/>
            </a:pPr>
            <a:r>
              <a:rPr lang="en-US" sz="1400" dirty="0">
                <a:solidFill>
                  <a:srgbClr val="1B1B1B"/>
                </a:solidFill>
                <a:ea typeface="+mn-lt"/>
                <a:cs typeface="+mn-lt"/>
              </a:rPr>
              <a:t>Category 8. Internships (maximum request: $50,000)</a:t>
            </a:r>
            <a:endParaRPr lang="en-US" sz="1400" dirty="0">
              <a:cs typeface="Calibri"/>
            </a:endParaRPr>
          </a:p>
          <a:p>
            <a:pPr marL="285750" indent="-285750">
              <a:buFont typeface="Arial"/>
              <a:buChar char="•"/>
            </a:pPr>
            <a:r>
              <a:rPr lang="en-US" sz="1400" dirty="0">
                <a:solidFill>
                  <a:srgbClr val="1B1B1B"/>
                </a:solidFill>
                <a:ea typeface="+mn-lt"/>
                <a:cs typeface="+mn-lt"/>
              </a:rPr>
              <a:t>Category 9. Youth Engagement (maximum request: $50,000)</a:t>
            </a:r>
            <a:endParaRPr lang="en-US" sz="1400" dirty="0"/>
          </a:p>
        </p:txBody>
      </p:sp>
    </p:spTree>
    <p:extLst>
      <p:ext uri="{BB962C8B-B14F-4D97-AF65-F5344CB8AC3E}">
        <p14:creationId xmlns:p14="http://schemas.microsoft.com/office/powerpoint/2010/main" val="11314410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a:extLst>
              <a:ext uri="{FF2B5EF4-FFF2-40B4-BE49-F238E27FC236}">
                <a16:creationId xmlns:a16="http://schemas.microsoft.com/office/drawing/2014/main" id="{1A1DFEFC-2997-45EF-8BD5-C60322C8F024}"/>
              </a:ext>
            </a:extLst>
          </p:cNvPr>
          <p:cNvSpPr txBox="1"/>
          <p:nvPr/>
        </p:nvSpPr>
        <p:spPr>
          <a:xfrm>
            <a:off x="617574" y="362084"/>
            <a:ext cx="10956851" cy="646331"/>
          </a:xfrm>
          <a:prstGeom prst="rect">
            <a:avLst/>
          </a:prstGeom>
          <a:noFill/>
        </p:spPr>
        <p:txBody>
          <a:bodyPr wrap="square" lIns="91440" tIns="45720" rIns="91440" bIns="45720" rtlCol="0" anchor="t">
            <a:spAutoFit/>
          </a:bodyPr>
          <a:lstStyle/>
          <a:p>
            <a:pPr algn="ctr"/>
            <a:r>
              <a:rPr lang="en-US" sz="3600" b="1" dirty="0">
                <a:cs typeface="Calibri" panose="020F0502020204030204"/>
              </a:rPr>
              <a:t>Other Funding Opportunities </a:t>
            </a:r>
            <a:endParaRPr lang="en-US" dirty="0">
              <a:cs typeface="Calibri" panose="020F0502020204030204"/>
            </a:endParaRPr>
          </a:p>
        </p:txBody>
      </p:sp>
      <p:sp>
        <p:nvSpPr>
          <p:cNvPr id="2" name="TextBox 1">
            <a:extLst>
              <a:ext uri="{FF2B5EF4-FFF2-40B4-BE49-F238E27FC236}">
                <a16:creationId xmlns:a16="http://schemas.microsoft.com/office/drawing/2014/main" id="{C1E1EBC3-DEEC-2651-1AF7-298AB049FE76}"/>
              </a:ext>
            </a:extLst>
          </p:cNvPr>
          <p:cNvSpPr txBox="1"/>
          <p:nvPr/>
        </p:nvSpPr>
        <p:spPr>
          <a:xfrm>
            <a:off x="857249" y="1287720"/>
            <a:ext cx="10049434" cy="473975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Arial"/>
              <a:buChar char="•"/>
            </a:pPr>
            <a:r>
              <a:rPr lang="en-US" sz="2400" dirty="0">
                <a:ea typeface="+mn-lt"/>
                <a:cs typeface="+mn-lt"/>
              </a:rPr>
              <a:t>NOAA </a:t>
            </a:r>
            <a:r>
              <a:rPr lang="en-US" sz="2400" dirty="0">
                <a:latin typeface="Calibri"/>
                <a:ea typeface="Tahoma"/>
                <a:cs typeface="Tahoma"/>
              </a:rPr>
              <a:t>Tribal Engagement in Regional Ocean Partnership Priorities</a:t>
            </a:r>
          </a:p>
          <a:p>
            <a:r>
              <a:rPr lang="en-US" sz="2400" dirty="0">
                <a:ea typeface="Tahoma"/>
                <a:cs typeface="Tahoma"/>
              </a:rPr>
              <a:t>     </a:t>
            </a:r>
            <a:r>
              <a:rPr lang="en-US" sz="2400" dirty="0">
                <a:ea typeface="Tahoma"/>
                <a:cs typeface="Calibri"/>
              </a:rPr>
              <a:t>(Applications due August 30, 2023)</a:t>
            </a:r>
            <a:endParaRPr lang="en-US" sz="2400" dirty="0">
              <a:ea typeface="Tahoma"/>
              <a:cs typeface="Tahoma"/>
            </a:endParaRPr>
          </a:p>
          <a:p>
            <a:endParaRPr lang="en-US" sz="2400" dirty="0">
              <a:ea typeface="Tahoma"/>
              <a:cs typeface="Calibri"/>
            </a:endParaRPr>
          </a:p>
          <a:p>
            <a:pPr marL="342900" indent="-342900">
              <a:buFont typeface="Arial"/>
              <a:buChar char="•"/>
            </a:pPr>
            <a:r>
              <a:rPr lang="en-US" sz="2400" dirty="0">
                <a:ea typeface="Tahoma"/>
                <a:cs typeface="Tahoma"/>
              </a:rPr>
              <a:t>NFWF </a:t>
            </a:r>
            <a:r>
              <a:rPr lang="en-US" sz="2400" dirty="0">
                <a:solidFill>
                  <a:srgbClr val="171717"/>
                </a:solidFill>
              </a:rPr>
              <a:t>National Coastal Resilience Fund 2023 Request for Proposals (Invited Proposals due June 28) - Nature-based solutions to coastal resilience </a:t>
            </a:r>
            <a:endParaRPr lang="en-US" sz="2400" dirty="0">
              <a:solidFill>
                <a:srgbClr val="000000"/>
              </a:solidFill>
              <a:ea typeface="Tahoma"/>
              <a:cs typeface="Calibri"/>
            </a:endParaRPr>
          </a:p>
          <a:p>
            <a:pPr marL="342900" indent="-342900">
              <a:buFont typeface="Arial"/>
              <a:buChar char="•"/>
            </a:pPr>
            <a:endParaRPr lang="en-US" sz="2400" dirty="0">
              <a:solidFill>
                <a:srgbClr val="000000"/>
              </a:solidFill>
              <a:ea typeface="Tahoma"/>
              <a:cs typeface="Tahoma"/>
            </a:endParaRPr>
          </a:p>
          <a:p>
            <a:pPr marL="342900" indent="-342900">
              <a:buFont typeface="Arial"/>
              <a:buChar char="•"/>
            </a:pPr>
            <a:r>
              <a:rPr lang="en-US" sz="2400" dirty="0">
                <a:solidFill>
                  <a:srgbClr val="000000"/>
                </a:solidFill>
                <a:ea typeface="Tahoma"/>
                <a:cs typeface="Tahoma"/>
              </a:rPr>
              <a:t>Department of Energy/Office of Clean Energy Demonstrations – Energy Improvements in Rural or Remote Areas (pre-applications due July 13, full applications due October 12)</a:t>
            </a:r>
            <a:endParaRPr lang="en-US" sz="900" dirty="0">
              <a:solidFill>
                <a:srgbClr val="222222"/>
              </a:solidFill>
              <a:ea typeface="Tahoma"/>
              <a:cs typeface="Calibri"/>
            </a:endParaRPr>
          </a:p>
          <a:p>
            <a:endParaRPr lang="en-US" sz="2400" dirty="0">
              <a:solidFill>
                <a:srgbClr val="000000"/>
              </a:solidFill>
              <a:ea typeface="Tahoma"/>
              <a:cs typeface="Tahoma"/>
            </a:endParaRPr>
          </a:p>
          <a:p>
            <a:pPr marL="342900" indent="-342900">
              <a:buFont typeface="Arial"/>
              <a:buChar char="•"/>
            </a:pPr>
            <a:r>
              <a:rPr lang="en-US" sz="2400" dirty="0">
                <a:solidFill>
                  <a:srgbClr val="000000"/>
                </a:solidFill>
                <a:ea typeface="Tahoma"/>
                <a:cs typeface="Tahoma"/>
              </a:rPr>
              <a:t>Department of Energy/Grid Deployment Office – Grid Resilience State and Tribal Formula Grants Program (due August 31)</a:t>
            </a:r>
            <a:endParaRPr lang="en-US" sz="2400" dirty="0">
              <a:solidFill>
                <a:srgbClr val="000000"/>
              </a:solidFill>
              <a:ea typeface="Tahoma"/>
              <a:cs typeface="Calibri"/>
            </a:endParaRPr>
          </a:p>
          <a:p>
            <a:endParaRPr lang="en-US" sz="1400" dirty="0">
              <a:solidFill>
                <a:srgbClr val="1B1B1B"/>
              </a:solidFill>
              <a:cs typeface="Calibri"/>
            </a:endParaRPr>
          </a:p>
        </p:txBody>
      </p:sp>
    </p:spTree>
    <p:extLst>
      <p:ext uri="{BB962C8B-B14F-4D97-AF65-F5344CB8AC3E}">
        <p14:creationId xmlns:p14="http://schemas.microsoft.com/office/powerpoint/2010/main" val="36209790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a:extLst>
              <a:ext uri="{FF2B5EF4-FFF2-40B4-BE49-F238E27FC236}">
                <a16:creationId xmlns:a16="http://schemas.microsoft.com/office/drawing/2014/main" id="{1A1DFEFC-2997-45EF-8BD5-C60322C8F024}"/>
              </a:ext>
            </a:extLst>
          </p:cNvPr>
          <p:cNvSpPr txBox="1"/>
          <p:nvPr/>
        </p:nvSpPr>
        <p:spPr>
          <a:xfrm>
            <a:off x="617574" y="362084"/>
            <a:ext cx="10956851" cy="1200329"/>
          </a:xfrm>
          <a:prstGeom prst="rect">
            <a:avLst/>
          </a:prstGeom>
          <a:noFill/>
        </p:spPr>
        <p:txBody>
          <a:bodyPr wrap="square" lIns="91440" tIns="45720" rIns="91440" bIns="45720" rtlCol="0" anchor="t">
            <a:spAutoFit/>
          </a:bodyPr>
          <a:lstStyle/>
          <a:p>
            <a:pPr algn="ctr"/>
            <a:r>
              <a:rPr lang="en-US" sz="3600" b="1" dirty="0">
                <a:cs typeface="Calibri"/>
              </a:rPr>
              <a:t>Another Resource: </a:t>
            </a:r>
          </a:p>
          <a:p>
            <a:pPr algn="ctr"/>
            <a:r>
              <a:rPr lang="en-US" sz="3600" b="1" dirty="0">
                <a:cs typeface="Calibri"/>
              </a:rPr>
              <a:t>Regional Climate Adaptation Science Centers (CASCS)</a:t>
            </a:r>
            <a:endParaRPr lang="en-US" dirty="0"/>
          </a:p>
        </p:txBody>
      </p:sp>
      <p:pic>
        <p:nvPicPr>
          <p:cNvPr id="11" name="Picture 4">
            <a:extLst>
              <a:ext uri="{FF2B5EF4-FFF2-40B4-BE49-F238E27FC236}">
                <a16:creationId xmlns:a16="http://schemas.microsoft.com/office/drawing/2014/main" id="{0195CAE4-EFF6-8CE5-6F85-C155BB5F50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6711" y="3244850"/>
            <a:ext cx="1782165" cy="149204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Map showing the South Central CASC consortium members and host university">
            <a:extLst>
              <a:ext uri="{FF2B5EF4-FFF2-40B4-BE49-F238E27FC236}">
                <a16:creationId xmlns:a16="http://schemas.microsoft.com/office/drawing/2014/main" id="{92999363-AC70-C12C-59E2-FFDB25BF90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6711" y="4876595"/>
            <a:ext cx="1788727" cy="149204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Map showing the states and consortium members that are part of the Northeast CASC">
            <a:extLst>
              <a:ext uri="{FF2B5EF4-FFF2-40B4-BE49-F238E27FC236}">
                <a16:creationId xmlns:a16="http://schemas.microsoft.com/office/drawing/2014/main" id="{833C9118-332D-0E54-9247-B876864CB72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6711" y="1613105"/>
            <a:ext cx="1791504" cy="1492045"/>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a:extLst>
              <a:ext uri="{FF2B5EF4-FFF2-40B4-BE49-F238E27FC236}">
                <a16:creationId xmlns:a16="http://schemas.microsoft.com/office/drawing/2014/main" id="{F22F739B-BED5-8B56-CEE2-5FDECC2A9176}"/>
              </a:ext>
            </a:extLst>
          </p:cNvPr>
          <p:cNvSpPr txBox="1"/>
          <p:nvPr/>
        </p:nvSpPr>
        <p:spPr>
          <a:xfrm>
            <a:off x="2508249" y="1554420"/>
            <a:ext cx="10049434" cy="43396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2400" dirty="0">
              <a:ea typeface="Tahoma"/>
              <a:cs typeface="Calibri"/>
            </a:endParaRPr>
          </a:p>
          <a:p>
            <a:pPr marL="342900" indent="-342900">
              <a:buFont typeface="Arial"/>
              <a:buChar char="•"/>
            </a:pPr>
            <a:r>
              <a:rPr lang="en-US" sz="2400" dirty="0">
                <a:ea typeface="Tahoma"/>
                <a:cs typeface="Tahoma"/>
              </a:rPr>
              <a:t>Northeast Climate Adaptation Science Center (NE CASC)</a:t>
            </a:r>
          </a:p>
          <a:p>
            <a:r>
              <a:rPr lang="en-US" sz="2400" dirty="0">
                <a:ea typeface="Tahoma"/>
                <a:cs typeface="Tahoma"/>
              </a:rPr>
              <a:t>     </a:t>
            </a:r>
            <a:r>
              <a:rPr lang="fr-FR" sz="2400" dirty="0">
                <a:hlinkClick r:id="rId6"/>
              </a:rPr>
              <a:t>https://necasc.umass.edu/</a:t>
            </a:r>
            <a:endParaRPr lang="en-US" sz="2400" dirty="0">
              <a:ea typeface="Tahoma"/>
              <a:cs typeface="Tahoma"/>
            </a:endParaRPr>
          </a:p>
          <a:p>
            <a:endParaRPr lang="en-US" sz="2400" dirty="0">
              <a:solidFill>
                <a:srgbClr val="000000"/>
              </a:solidFill>
              <a:ea typeface="Tahoma"/>
              <a:cs typeface="Tahoma"/>
            </a:endParaRPr>
          </a:p>
          <a:p>
            <a:endParaRPr lang="en-US" sz="2400" dirty="0">
              <a:solidFill>
                <a:srgbClr val="000000"/>
              </a:solidFill>
              <a:ea typeface="Tahoma"/>
              <a:cs typeface="Tahoma"/>
            </a:endParaRPr>
          </a:p>
          <a:p>
            <a:endParaRPr lang="en-US" sz="1200" dirty="0">
              <a:solidFill>
                <a:srgbClr val="000000"/>
              </a:solidFill>
              <a:ea typeface="Tahoma"/>
              <a:cs typeface="Tahoma"/>
            </a:endParaRPr>
          </a:p>
          <a:p>
            <a:pPr marL="342900" indent="-342900">
              <a:buFont typeface="Arial"/>
              <a:buChar char="•"/>
            </a:pPr>
            <a:r>
              <a:rPr lang="en-US" sz="2400" dirty="0">
                <a:solidFill>
                  <a:srgbClr val="000000"/>
                </a:solidFill>
                <a:ea typeface="Tahoma"/>
                <a:cs typeface="Tahoma"/>
              </a:rPr>
              <a:t>Southeast Climate Adaptation Science Center (SE CASC)</a:t>
            </a:r>
          </a:p>
          <a:p>
            <a:r>
              <a:rPr lang="en-US" sz="2400" dirty="0">
                <a:solidFill>
                  <a:srgbClr val="000000"/>
                </a:solidFill>
                <a:ea typeface="Tahoma"/>
                <a:cs typeface="Tahoma"/>
              </a:rPr>
              <a:t>     </a:t>
            </a:r>
            <a:r>
              <a:rPr lang="en-US" sz="2400" dirty="0">
                <a:hlinkClick r:id="rId7"/>
              </a:rPr>
              <a:t>https://secasc.ncsu.edu/</a:t>
            </a:r>
            <a:endParaRPr lang="en-US" sz="2400" dirty="0"/>
          </a:p>
          <a:p>
            <a:endParaRPr lang="en-US" sz="2400" dirty="0">
              <a:solidFill>
                <a:srgbClr val="000000"/>
              </a:solidFill>
              <a:ea typeface="Tahoma"/>
              <a:cs typeface="Tahoma"/>
            </a:endParaRPr>
          </a:p>
          <a:p>
            <a:endParaRPr lang="en-US" sz="2400" dirty="0">
              <a:solidFill>
                <a:srgbClr val="000000"/>
              </a:solidFill>
              <a:ea typeface="Tahoma"/>
              <a:cs typeface="Tahoma"/>
            </a:endParaRPr>
          </a:p>
          <a:p>
            <a:pPr marL="342900" indent="-342900">
              <a:buFont typeface="Arial"/>
              <a:buChar char="•"/>
            </a:pPr>
            <a:r>
              <a:rPr lang="en-US" sz="2400" dirty="0">
                <a:solidFill>
                  <a:srgbClr val="000000"/>
                </a:solidFill>
                <a:ea typeface="Tahoma"/>
                <a:cs typeface="Tahoma"/>
              </a:rPr>
              <a:t>South Central Climate Adaptation (SC CASC) </a:t>
            </a:r>
          </a:p>
          <a:p>
            <a:r>
              <a:rPr lang="en-US" sz="2400" dirty="0">
                <a:solidFill>
                  <a:srgbClr val="000000"/>
                </a:solidFill>
                <a:ea typeface="Tahoma"/>
                <a:cs typeface="Tahoma"/>
              </a:rPr>
              <a:t>     </a:t>
            </a:r>
            <a:r>
              <a:rPr lang="en-US" sz="2400" dirty="0">
                <a:hlinkClick r:id="rId8"/>
              </a:rPr>
              <a:t>https://southcentralclimate.org/</a:t>
            </a:r>
            <a:endParaRPr lang="en-US" sz="2400" dirty="0">
              <a:solidFill>
                <a:srgbClr val="1B1B1B"/>
              </a:solidFill>
              <a:ea typeface="Tahoma"/>
              <a:cs typeface="Calibri"/>
            </a:endParaRPr>
          </a:p>
        </p:txBody>
      </p:sp>
    </p:spTree>
    <p:extLst>
      <p:ext uri="{BB962C8B-B14F-4D97-AF65-F5344CB8AC3E}">
        <p14:creationId xmlns:p14="http://schemas.microsoft.com/office/powerpoint/2010/main" val="17467709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a:extLst>
              <a:ext uri="{FF2B5EF4-FFF2-40B4-BE49-F238E27FC236}">
                <a16:creationId xmlns:a16="http://schemas.microsoft.com/office/drawing/2014/main" id="{1A1DFEFC-2997-45EF-8BD5-C60322C8F024}"/>
              </a:ext>
            </a:extLst>
          </p:cNvPr>
          <p:cNvSpPr txBox="1"/>
          <p:nvPr/>
        </p:nvSpPr>
        <p:spPr>
          <a:xfrm>
            <a:off x="617574" y="362084"/>
            <a:ext cx="10956851" cy="646331"/>
          </a:xfrm>
          <a:prstGeom prst="rect">
            <a:avLst/>
          </a:prstGeom>
          <a:noFill/>
        </p:spPr>
        <p:txBody>
          <a:bodyPr wrap="square" lIns="91440" tIns="45720" rIns="91440" bIns="45720" rtlCol="0" anchor="t">
            <a:spAutoFit/>
          </a:bodyPr>
          <a:lstStyle/>
          <a:p>
            <a:pPr algn="ctr"/>
            <a:r>
              <a:rPr lang="en-US" sz="3600" b="1" dirty="0">
                <a:cs typeface="Calibri"/>
              </a:rPr>
              <a:t>Kut</a:t>
            </a:r>
            <a:r>
              <a:rPr lang="en-US" sz="3600" b="1" dirty="0">
                <a:latin typeface="Calibri" panose="020F0502020204030204" pitchFamily="34" charset="0"/>
                <a:cs typeface="Calibri" panose="020F0502020204030204" pitchFamily="34" charset="0"/>
              </a:rPr>
              <a:t>â</a:t>
            </a:r>
            <a:r>
              <a:rPr lang="en-US" sz="3600" b="1" dirty="0">
                <a:cs typeface="Calibri"/>
              </a:rPr>
              <a:t>putunumuw! </a:t>
            </a:r>
            <a:r>
              <a:rPr lang="en-US" sz="3600" b="1" dirty="0" err="1">
                <a:cs typeface="Calibri"/>
              </a:rPr>
              <a:t>Wela’lin</a:t>
            </a:r>
            <a:r>
              <a:rPr lang="en-US" sz="3600" b="1" dirty="0">
                <a:cs typeface="Calibri"/>
              </a:rPr>
              <a:t>! Thank You!</a:t>
            </a:r>
            <a:endParaRPr lang="en-US" dirty="0"/>
          </a:p>
        </p:txBody>
      </p:sp>
      <p:sp>
        <p:nvSpPr>
          <p:cNvPr id="3" name="TextBox 2">
            <a:extLst>
              <a:ext uri="{FF2B5EF4-FFF2-40B4-BE49-F238E27FC236}">
                <a16:creationId xmlns:a16="http://schemas.microsoft.com/office/drawing/2014/main" id="{45E631B3-837C-838A-9CFD-55B9EDD7E47C}"/>
              </a:ext>
            </a:extLst>
          </p:cNvPr>
          <p:cNvSpPr txBox="1"/>
          <p:nvPr/>
        </p:nvSpPr>
        <p:spPr>
          <a:xfrm>
            <a:off x="1905000" y="1258838"/>
            <a:ext cx="8401050" cy="5262979"/>
          </a:xfrm>
          <a:prstGeom prst="rect">
            <a:avLst/>
          </a:prstGeom>
          <a:noFill/>
        </p:spPr>
        <p:txBody>
          <a:bodyPr wrap="square">
            <a:spAutoFit/>
          </a:bodyPr>
          <a:lstStyle/>
          <a:p>
            <a:pPr algn="l"/>
            <a:r>
              <a:rPr lang="en-US" sz="2800" dirty="0"/>
              <a:t>Casey Thornbrugh  Ph.D.</a:t>
            </a:r>
            <a:endParaRPr lang="en-US" sz="2800" i="1" dirty="0"/>
          </a:p>
          <a:p>
            <a:pPr algn="l"/>
            <a:r>
              <a:rPr lang="en-US" sz="2800" dirty="0"/>
              <a:t>Climate Program Manager/Tribal Climate Science Liaison</a:t>
            </a:r>
          </a:p>
          <a:p>
            <a:pPr algn="l"/>
            <a:r>
              <a:rPr lang="en-US" sz="2800" dirty="0">
                <a:hlinkClick r:id="rId3"/>
              </a:rPr>
              <a:t>CThornbrugh@USETINC.ORG</a:t>
            </a:r>
            <a:endParaRPr lang="en-US" sz="2800" dirty="0"/>
          </a:p>
          <a:p>
            <a:pPr algn="l"/>
            <a:endParaRPr lang="en-US" sz="2800" dirty="0"/>
          </a:p>
          <a:p>
            <a:pPr algn="l"/>
            <a:r>
              <a:rPr lang="en-US" sz="2800" dirty="0"/>
              <a:t>Steph Courtney  Ph.D.</a:t>
            </a:r>
            <a:endParaRPr lang="en-US" sz="2800" i="1" dirty="0"/>
          </a:p>
          <a:p>
            <a:pPr algn="l"/>
            <a:r>
              <a:rPr lang="en-US" sz="2800" dirty="0"/>
              <a:t>Assistant Tribal Climate Science Liaison</a:t>
            </a:r>
          </a:p>
          <a:p>
            <a:pPr algn="l"/>
            <a:r>
              <a:rPr lang="en-US" sz="2800" dirty="0">
                <a:hlinkClick r:id="rId4"/>
              </a:rPr>
              <a:t>scourtney@usetinc.org</a:t>
            </a:r>
            <a:endParaRPr lang="en-US" sz="2800" dirty="0"/>
          </a:p>
          <a:p>
            <a:pPr algn="l"/>
            <a:endParaRPr lang="en-US" sz="2800" dirty="0"/>
          </a:p>
          <a:p>
            <a:pPr algn="l"/>
            <a:r>
              <a:rPr lang="en-US" sz="2800" dirty="0"/>
              <a:t>Tyler Everett M.F., L.F.</a:t>
            </a:r>
          </a:p>
          <a:p>
            <a:pPr algn="l"/>
            <a:r>
              <a:rPr lang="en-US" sz="2800" dirty="0"/>
              <a:t>Forest Adaptation Technical Assistant</a:t>
            </a:r>
          </a:p>
          <a:p>
            <a:pPr algn="l"/>
            <a:r>
              <a:rPr lang="en-US" sz="2800" dirty="0">
                <a:hlinkClick r:id="rId5"/>
              </a:rPr>
              <a:t>teverett@usetinc.org</a:t>
            </a:r>
            <a:endParaRPr lang="en-US" sz="2800" dirty="0"/>
          </a:p>
          <a:p>
            <a:pPr algn="l"/>
            <a:endParaRPr lang="en-US" sz="2800" dirty="0"/>
          </a:p>
        </p:txBody>
      </p:sp>
      <p:grpSp>
        <p:nvGrpSpPr>
          <p:cNvPr id="6" name="Group 5">
            <a:extLst>
              <a:ext uri="{FF2B5EF4-FFF2-40B4-BE49-F238E27FC236}">
                <a16:creationId xmlns:a16="http://schemas.microsoft.com/office/drawing/2014/main" id="{71A207D7-36CC-45AE-3B5E-EA411C35F8C6}"/>
              </a:ext>
            </a:extLst>
          </p:cNvPr>
          <p:cNvGrpSpPr/>
          <p:nvPr/>
        </p:nvGrpSpPr>
        <p:grpSpPr>
          <a:xfrm>
            <a:off x="7750467" y="2436520"/>
            <a:ext cx="3143667" cy="2912998"/>
            <a:chOff x="8852370" y="2492963"/>
            <a:chExt cx="2743200" cy="2690517"/>
          </a:xfrm>
        </p:grpSpPr>
        <p:pic>
          <p:nvPicPr>
            <p:cNvPr id="2" name="Picture 3" descr="Qr code&#10;&#10;Description automatically generated">
              <a:extLst>
                <a:ext uri="{FF2B5EF4-FFF2-40B4-BE49-F238E27FC236}">
                  <a16:creationId xmlns:a16="http://schemas.microsoft.com/office/drawing/2014/main" id="{F1E9E822-8F01-B2A8-F0D0-84A76ADDD80B}"/>
                </a:ext>
              </a:extLst>
            </p:cNvPr>
            <p:cNvPicPr>
              <a:picLocks noChangeAspect="1"/>
            </p:cNvPicPr>
            <p:nvPr/>
          </p:nvPicPr>
          <p:blipFill>
            <a:blip r:embed="rId6"/>
            <a:stretch>
              <a:fillRect/>
            </a:stretch>
          </p:blipFill>
          <p:spPr>
            <a:xfrm>
              <a:off x="9147373" y="2586853"/>
              <a:ext cx="2178755" cy="1981200"/>
            </a:xfrm>
            <a:prstGeom prst="rect">
              <a:avLst/>
            </a:prstGeom>
          </p:spPr>
        </p:pic>
        <p:sp>
          <p:nvSpPr>
            <p:cNvPr id="4" name="Rectangle 3">
              <a:extLst>
                <a:ext uri="{FF2B5EF4-FFF2-40B4-BE49-F238E27FC236}">
                  <a16:creationId xmlns:a16="http://schemas.microsoft.com/office/drawing/2014/main" id="{37BFC5A3-A887-270A-3A2C-878DAC3868F9}"/>
                </a:ext>
              </a:extLst>
            </p:cNvPr>
            <p:cNvSpPr/>
            <p:nvPr/>
          </p:nvSpPr>
          <p:spPr>
            <a:xfrm>
              <a:off x="9040519" y="2492963"/>
              <a:ext cx="2370665" cy="2690517"/>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89ACADE8-9D33-F07D-1FB1-A9859ED85672}"/>
                </a:ext>
              </a:extLst>
            </p:cNvPr>
            <p:cNvSpPr txBox="1"/>
            <p:nvPr/>
          </p:nvSpPr>
          <p:spPr>
            <a:xfrm>
              <a:off x="8852370" y="4534370"/>
              <a:ext cx="27432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cs typeface="Calibri"/>
                </a:rPr>
                <a:t>Scan to Access the USET </a:t>
              </a:r>
              <a:r>
                <a:rPr lang="en-US">
                  <a:cs typeface="Calibri"/>
                </a:rPr>
                <a:t>Climate Webpage</a:t>
              </a:r>
            </a:p>
          </p:txBody>
        </p:sp>
      </p:grpSp>
    </p:spTree>
    <p:extLst>
      <p:ext uri="{BB962C8B-B14F-4D97-AF65-F5344CB8AC3E}">
        <p14:creationId xmlns:p14="http://schemas.microsoft.com/office/powerpoint/2010/main" val="1095220861"/>
      </p:ext>
    </p:extLst>
  </p:cSld>
  <p:clrMapOvr>
    <a:masterClrMapping/>
  </p:clrMapOvr>
</p:sld>
</file>

<file path=ppt/theme/theme1.xml><?xml version="1.0" encoding="utf-8"?>
<a:theme xmlns:a="http://schemas.openxmlformats.org/drawingml/2006/main" name="White Background with Multiple Colors and Choice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White Background with Multiple Colors and Choices" id="{BBCA3EDC-FC74-4902-A0DD-175AA0133DB4}" vid="{F8686F36-1D06-4A4E-9965-84EE64843DB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096A982A6C659448567CC6CA41411F2" ma:contentTypeVersion="16" ma:contentTypeDescription="Create a new document." ma:contentTypeScope="" ma:versionID="0ea6fa50a4c712bcb139751b0a75c429">
  <xsd:schema xmlns:xsd="http://www.w3.org/2001/XMLSchema" xmlns:xs="http://www.w3.org/2001/XMLSchema" xmlns:p="http://schemas.microsoft.com/office/2006/metadata/properties" xmlns:ns2="f2889b51-490c-4d8d-8c92-3729bb1366d6" xmlns:ns3="e16f60fc-b763-4c33-ba38-b48775002fdf" targetNamespace="http://schemas.microsoft.com/office/2006/metadata/properties" ma:root="true" ma:fieldsID="9f462c447d9a742e03bbd00b648883d1" ns2:_="" ns3:_="">
    <xsd:import namespace="f2889b51-490c-4d8d-8c92-3729bb1366d6"/>
    <xsd:import namespace="e16f60fc-b763-4c33-ba38-b48775002fdf"/>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3:MediaLengthInSeconds" minOccurs="0"/>
                <xsd:element ref="ns3:lcf76f155ced4ddcb4097134ff3c332f" minOccurs="0"/>
                <xsd:element ref="ns2: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2889b51-490c-4d8d-8c92-3729bb1366d6"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97bd2639-cbec-42e8-979c-e3439024fad2}" ma:internalName="TaxCatchAll" ma:showField="CatchAllData" ma:web="f2889b51-490c-4d8d-8c92-3729bb1366d6">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e16f60fc-b763-4c33-ba38-b48775002fdf"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f7af19ec-a668-4552-ace9-6f8170b00e34" ma:termSetId="09814cd3-568e-fe90-9814-8d621ff8fb84" ma:anchorId="fba54fb3-c3e1-fe81-a776-ca4b69148c4d" ma:open="tru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e16f60fc-b763-4c33-ba38-b48775002fdf">
      <Terms xmlns="http://schemas.microsoft.com/office/infopath/2007/PartnerControls"/>
    </lcf76f155ced4ddcb4097134ff3c332f>
    <TaxCatchAll xmlns="f2889b51-490c-4d8d-8c92-3729bb1366d6" xsi:nil="true"/>
  </documentManagement>
</p:properties>
</file>

<file path=customXml/itemProps1.xml><?xml version="1.0" encoding="utf-8"?>
<ds:datastoreItem xmlns:ds="http://schemas.openxmlformats.org/officeDocument/2006/customXml" ds:itemID="{9C1FC51F-3710-48CA-BCB4-30D3134B766A}">
  <ds:schemaRefs>
    <ds:schemaRef ds:uri="e16f60fc-b763-4c33-ba38-b48775002fdf"/>
    <ds:schemaRef ds:uri="f2889b51-490c-4d8d-8c92-3729bb1366d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DDDC1971-81DB-4079-B4B8-7F2C99DB8E8B}">
  <ds:schemaRefs>
    <ds:schemaRef ds:uri="http://schemas.microsoft.com/sharepoint/v3/contenttype/forms"/>
  </ds:schemaRefs>
</ds:datastoreItem>
</file>

<file path=customXml/itemProps3.xml><?xml version="1.0" encoding="utf-8"?>
<ds:datastoreItem xmlns:ds="http://schemas.openxmlformats.org/officeDocument/2006/customXml" ds:itemID="{5F519D13-B131-44BE-875F-898C0115445C}">
  <ds:schemaRefs>
    <ds:schemaRef ds:uri="http://schemas.microsoft.com/office/infopath/2007/PartnerControls"/>
    <ds:schemaRef ds:uri="f2889b51-490c-4d8d-8c92-3729bb1366d6"/>
    <ds:schemaRef ds:uri="http://purl.org/dc/terms/"/>
    <ds:schemaRef ds:uri="http://schemas.microsoft.com/office/2006/metadata/properties"/>
    <ds:schemaRef ds:uri="http://schemas.microsoft.com/office/2006/documentManagement/types"/>
    <ds:schemaRef ds:uri="e16f60fc-b763-4c33-ba38-b48775002fdf"/>
    <ds:schemaRef ds:uri="http://purl.org/dc/elements/1.1/"/>
    <ds:schemaRef ds:uri="http://schemas.openxmlformats.org/package/2006/metadata/core-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White Background with Multiple Colors and Choices (3)</Template>
  <TotalTime>1623</TotalTime>
  <Words>5621</Words>
  <Application>Microsoft Office PowerPoint</Application>
  <PresentationFormat>Widescreen</PresentationFormat>
  <Paragraphs>483</Paragraphs>
  <Slides>24</Slides>
  <Notes>24</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White Background with Multiple Colors and Choices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Casey Thornbrugh</dc:creator>
  <cp:lastModifiedBy>Casey Thornbrugh</cp:lastModifiedBy>
  <cp:revision>264</cp:revision>
  <dcterms:created xsi:type="dcterms:W3CDTF">2020-03-19T20:23:16Z</dcterms:created>
  <dcterms:modified xsi:type="dcterms:W3CDTF">2023-06-13T13:45:51Z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0x0101001096A982A6C659448567CC6CA41411F2</vt:lpwstr>
  </property>
  <property fmtid="{D5CDD505-2E9C-101B-9397-08002B2CF9AE}" pid="3" name="MediaServiceImageTags">
    <vt:lpwstr/>
  </property>
</Properties>
</file>